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25" r:id="rId2"/>
    <p:sldMasterId id="2147483864" r:id="rId3"/>
    <p:sldMasterId id="2147483880" r:id="rId4"/>
    <p:sldMasterId id="2147483892" r:id="rId5"/>
    <p:sldMasterId id="2147483905" r:id="rId6"/>
    <p:sldMasterId id="2147483920" r:id="rId7"/>
  </p:sldMasterIdLst>
  <p:notesMasterIdLst>
    <p:notesMasterId r:id="rId31"/>
  </p:notesMasterIdLst>
  <p:sldIdLst>
    <p:sldId id="540" r:id="rId8"/>
    <p:sldId id="571" r:id="rId9"/>
    <p:sldId id="537" r:id="rId10"/>
    <p:sldId id="568" r:id="rId11"/>
    <p:sldId id="569" r:id="rId12"/>
    <p:sldId id="587" r:id="rId13"/>
    <p:sldId id="549" r:id="rId14"/>
    <p:sldId id="479" r:id="rId15"/>
    <p:sldId id="555" r:id="rId16"/>
    <p:sldId id="554" r:id="rId17"/>
    <p:sldId id="558" r:id="rId18"/>
    <p:sldId id="560" r:id="rId19"/>
    <p:sldId id="580" r:id="rId20"/>
    <p:sldId id="581" r:id="rId21"/>
    <p:sldId id="561" r:id="rId22"/>
    <p:sldId id="547" r:id="rId23"/>
    <p:sldId id="578" r:id="rId24"/>
    <p:sldId id="577" r:id="rId25"/>
    <p:sldId id="582" r:id="rId26"/>
    <p:sldId id="583" r:id="rId27"/>
    <p:sldId id="584" r:id="rId28"/>
    <p:sldId id="572" r:id="rId29"/>
    <p:sldId id="539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737A7"/>
    <a:srgbClr val="0033CC"/>
    <a:srgbClr val="2DE0F3"/>
    <a:srgbClr val="6CFC24"/>
    <a:srgbClr val="55F030"/>
    <a:srgbClr val="FBA305"/>
    <a:srgbClr val="FFFFCC"/>
    <a:srgbClr val="FC0498"/>
    <a:srgbClr val="FF7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134" autoAdjust="0"/>
    <p:restoredTop sz="98638" autoAdjust="0"/>
  </p:normalViewPr>
  <p:slideViewPr>
    <p:cSldViewPr>
      <p:cViewPr>
        <p:scale>
          <a:sx n="80" d="100"/>
          <a:sy n="80" d="100"/>
        </p:scale>
        <p:origin x="-251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778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f\My_files\Maxlab\Pub\plot-PhD-the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600" b="1" dirty="0" smtClean="0"/>
              <a:t>Doktoraty</a:t>
            </a:r>
            <a:endParaRPr lang="en-US" sz="1600" b="1" dirty="0"/>
          </a:p>
        </c:rich>
      </c:tx>
      <c:layout>
        <c:manualLayout>
          <c:xMode val="edge"/>
          <c:yMode val="edge"/>
          <c:x val="0.33912782814498799"/>
          <c:y val="1.8140589569161002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923900089546731E-2"/>
          <c:y val="0.13625085428218414"/>
          <c:w val="0.83663686215158495"/>
          <c:h val="0.76870782278671501"/>
        </c:manualLayout>
      </c:layout>
      <c:barChart>
        <c:barDir val="col"/>
        <c:grouping val="stacked"/>
        <c:varyColors val="0"/>
        <c:ser>
          <c:idx val="0"/>
          <c:order val="0"/>
          <c:tx>
            <c:v>Life Sciences</c:v>
          </c:tx>
          <c:spPr>
            <a:solidFill>
              <a:srgbClr val="00E63C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'PhD data'!$A$2:$A$24</c:f>
              <c:numCache>
                <c:formatCode>General</c:formatCode>
                <c:ptCount val="2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</c:numCache>
            </c:numRef>
          </c:cat>
          <c:val>
            <c:numRef>
              <c:f>'PhD data'!$B$2:$B$24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7</c:v>
                </c:pt>
                <c:pt idx="12">
                  <c:v>8</c:v>
                </c:pt>
                <c:pt idx="13">
                  <c:v>13</c:v>
                </c:pt>
                <c:pt idx="14">
                  <c:v>12</c:v>
                </c:pt>
                <c:pt idx="15">
                  <c:v>13</c:v>
                </c:pt>
                <c:pt idx="16">
                  <c:v>17</c:v>
                </c:pt>
                <c:pt idx="17">
                  <c:v>11</c:v>
                </c:pt>
                <c:pt idx="18">
                  <c:v>14</c:v>
                </c:pt>
                <c:pt idx="19">
                  <c:v>11</c:v>
                </c:pt>
                <c:pt idx="20">
                  <c:v>12</c:v>
                </c:pt>
                <c:pt idx="21">
                  <c:v>15</c:v>
                </c:pt>
                <c:pt idx="22">
                  <c:v>8</c:v>
                </c:pt>
              </c:numCache>
            </c:numRef>
          </c:val>
        </c:ser>
        <c:ser>
          <c:idx val="1"/>
          <c:order val="1"/>
          <c:tx>
            <c:v>Chemistry</c:v>
          </c:tx>
          <c:spPr>
            <a:solidFill>
              <a:srgbClr val="1801B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'PhD data'!$A$2:$A$24</c:f>
              <c:numCache>
                <c:formatCode>General</c:formatCode>
                <c:ptCount val="2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</c:numCache>
            </c:numRef>
          </c:cat>
          <c:val>
            <c:numRef>
              <c:f>'PhD data'!$C$2:$C$24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  <c:pt idx="14">
                  <c:v>3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11</c:v>
                </c:pt>
                <c:pt idx="19">
                  <c:v>4</c:v>
                </c:pt>
                <c:pt idx="20">
                  <c:v>10</c:v>
                </c:pt>
                <c:pt idx="21">
                  <c:v>4</c:v>
                </c:pt>
                <c:pt idx="22">
                  <c:v>5</c:v>
                </c:pt>
              </c:numCache>
            </c:numRef>
          </c:val>
        </c:ser>
        <c:ser>
          <c:idx val="2"/>
          <c:order val="2"/>
          <c:tx>
            <c:v>Physics</c:v>
          </c:tx>
          <c:spPr>
            <a:solidFill>
              <a:srgbClr val="DE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'PhD data'!$A$2:$A$24</c:f>
              <c:numCache>
                <c:formatCode>General</c:formatCode>
                <c:ptCount val="2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</c:numCache>
            </c:numRef>
          </c:cat>
          <c:val>
            <c:numRef>
              <c:f>'PhD data'!$D$2:$D$24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10</c:v>
                </c:pt>
                <c:pt idx="8">
                  <c:v>18</c:v>
                </c:pt>
                <c:pt idx="9">
                  <c:v>16</c:v>
                </c:pt>
                <c:pt idx="10">
                  <c:v>14</c:v>
                </c:pt>
                <c:pt idx="11">
                  <c:v>10</c:v>
                </c:pt>
                <c:pt idx="12">
                  <c:v>10</c:v>
                </c:pt>
                <c:pt idx="13">
                  <c:v>17</c:v>
                </c:pt>
                <c:pt idx="14">
                  <c:v>12</c:v>
                </c:pt>
                <c:pt idx="15">
                  <c:v>19</c:v>
                </c:pt>
                <c:pt idx="16">
                  <c:v>20</c:v>
                </c:pt>
                <c:pt idx="17">
                  <c:v>14</c:v>
                </c:pt>
                <c:pt idx="18">
                  <c:v>25</c:v>
                </c:pt>
                <c:pt idx="19">
                  <c:v>14</c:v>
                </c:pt>
                <c:pt idx="20">
                  <c:v>16</c:v>
                </c:pt>
                <c:pt idx="21">
                  <c:v>20</c:v>
                </c:pt>
                <c:pt idx="2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4700160"/>
        <c:axId val="104706048"/>
      </c:barChart>
      <c:catAx>
        <c:axId val="1047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100" b="1" i="0" baseline="0">
                <a:latin typeface="Arial" pitchFamily="34" charset="0"/>
              </a:defRPr>
            </a:pPr>
            <a:endParaRPr lang="pl-PL"/>
          </a:p>
        </c:txPr>
        <c:crossAx val="10470604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04706048"/>
        <c:scaling>
          <c:orientation val="minMax"/>
          <c:max val="55"/>
          <c:min val="0"/>
        </c:scaling>
        <c:delete val="0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in"/>
        <c:minorTickMark val="in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000" b="1" i="0" baseline="0">
                <a:latin typeface="Arial" pitchFamily="34" charset="0"/>
              </a:defRPr>
            </a:pPr>
            <a:endParaRPr lang="pl-PL"/>
          </a:p>
        </c:txPr>
        <c:crossAx val="104700160"/>
        <c:crosses val="autoZero"/>
        <c:crossBetween val="between"/>
        <c:majorUnit val="5"/>
        <c:minorUnit val="1"/>
      </c:valAx>
      <c:spPr>
        <a:noFill/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828151038773501"/>
          <c:y val="0.19155286509384301"/>
          <c:w val="0.27710363531036197"/>
          <c:h val="0.1403629001820320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 b="1" i="0" baseline="0">
              <a:latin typeface="Arial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7169C-BEEB-4566-9119-8FEE800164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3D69E0-E8FD-4887-9DAA-1446EE2B0D23}">
      <dgm:prSet phldrT="[Text]" custT="1"/>
      <dgm:spPr>
        <a:solidFill>
          <a:srgbClr val="00B0F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2010</a:t>
          </a:r>
          <a:endParaRPr lang="en-US" sz="2400" dirty="0"/>
        </a:p>
      </dgm:t>
    </dgm:pt>
    <dgm:pt modelId="{44C7A096-54CB-4077-A6A4-B568CB6CA941}" type="parTrans" cxnId="{5B94AB41-A309-47F5-9DED-3B28BA5E8F14}">
      <dgm:prSet/>
      <dgm:spPr/>
      <dgm:t>
        <a:bodyPr/>
        <a:lstStyle/>
        <a:p>
          <a:endParaRPr lang="en-US" sz="2400"/>
        </a:p>
      </dgm:t>
    </dgm:pt>
    <dgm:pt modelId="{7616A755-6D63-406E-A06C-204BA5C99334}" type="sibTrans" cxnId="{5B94AB41-A309-47F5-9DED-3B28BA5E8F14}">
      <dgm:prSet/>
      <dgm:spPr/>
      <dgm:t>
        <a:bodyPr/>
        <a:lstStyle/>
        <a:p>
          <a:endParaRPr lang="en-US" sz="2400"/>
        </a:p>
      </dgm:t>
    </dgm:pt>
    <dgm:pt modelId="{8C460528-EFB4-4CE4-AE65-B47903A10861}">
      <dgm:prSet phldrT="[Text]" custT="1"/>
      <dgm:spPr>
        <a:solidFill>
          <a:srgbClr val="FFC0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2014</a:t>
          </a:r>
          <a:endParaRPr lang="en-US" sz="2400" dirty="0"/>
        </a:p>
      </dgm:t>
    </dgm:pt>
    <dgm:pt modelId="{492B0531-8D76-4768-B937-E37C8BA2E304}" type="parTrans" cxnId="{8876ADF0-471C-4E03-9F07-B45AF97E6DFE}">
      <dgm:prSet/>
      <dgm:spPr/>
      <dgm:t>
        <a:bodyPr/>
        <a:lstStyle/>
        <a:p>
          <a:endParaRPr lang="en-US" sz="2400"/>
        </a:p>
      </dgm:t>
    </dgm:pt>
    <dgm:pt modelId="{80F692AD-8B5C-4EBF-AF1C-6E250AD7DA2D}" type="sibTrans" cxnId="{8876ADF0-471C-4E03-9F07-B45AF97E6DFE}">
      <dgm:prSet/>
      <dgm:spPr/>
      <dgm:t>
        <a:bodyPr/>
        <a:lstStyle/>
        <a:p>
          <a:endParaRPr lang="en-US" sz="2400"/>
        </a:p>
      </dgm:t>
    </dgm:pt>
    <dgm:pt modelId="{51D768C5-A2FA-4FBB-A4E9-F5BD5E515926}">
      <dgm:prSet phldrT="[Text]" custT="1"/>
      <dgm:spPr>
        <a:solidFill>
          <a:srgbClr val="FF00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2015</a:t>
          </a:r>
          <a:endParaRPr lang="en-US" sz="2400" dirty="0"/>
        </a:p>
      </dgm:t>
    </dgm:pt>
    <dgm:pt modelId="{A481BFCC-5D63-455C-A98A-46DEF08B66A9}" type="parTrans" cxnId="{B2FD5B62-3A27-4169-9727-9FBF17B56465}">
      <dgm:prSet/>
      <dgm:spPr/>
      <dgm:t>
        <a:bodyPr/>
        <a:lstStyle/>
        <a:p>
          <a:endParaRPr lang="en-US" sz="2400"/>
        </a:p>
      </dgm:t>
    </dgm:pt>
    <dgm:pt modelId="{127D3DA4-E96C-4B9A-9821-B231FC2CADF9}" type="sibTrans" cxnId="{B2FD5B62-3A27-4169-9727-9FBF17B56465}">
      <dgm:prSet/>
      <dgm:spPr/>
      <dgm:t>
        <a:bodyPr/>
        <a:lstStyle/>
        <a:p>
          <a:endParaRPr lang="en-US" sz="2400"/>
        </a:p>
      </dgm:t>
    </dgm:pt>
    <dgm:pt modelId="{375C1623-8C83-4802-A994-6C8A603BA79E}">
      <dgm:prSet phldrT="[Text]" custT="1"/>
      <dgm:spPr>
        <a:solidFill>
          <a:srgbClr val="92D050">
            <a:alpha val="8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2013</a:t>
          </a:r>
          <a:endParaRPr lang="en-US" sz="2400" dirty="0"/>
        </a:p>
      </dgm:t>
    </dgm:pt>
    <dgm:pt modelId="{C8E6184D-A2D2-41BF-BDDF-A3292C5A9F82}" type="parTrans" cxnId="{1218971D-0529-42CF-8822-D3E28C687109}">
      <dgm:prSet/>
      <dgm:spPr/>
      <dgm:t>
        <a:bodyPr/>
        <a:lstStyle/>
        <a:p>
          <a:endParaRPr lang="en-US"/>
        </a:p>
      </dgm:t>
    </dgm:pt>
    <dgm:pt modelId="{FC47BC1A-7B06-40D6-A221-DB6AC3ED3E3C}" type="sibTrans" cxnId="{1218971D-0529-42CF-8822-D3E28C687109}">
      <dgm:prSet/>
      <dgm:spPr/>
      <dgm:t>
        <a:bodyPr/>
        <a:lstStyle/>
        <a:p>
          <a:endParaRPr lang="en-US"/>
        </a:p>
      </dgm:t>
    </dgm:pt>
    <dgm:pt modelId="{C15A8771-DDBE-4E23-9BBC-CF847DABF966}">
      <dgm:prSet phldrT="[Text]" custT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2011</a:t>
          </a:r>
          <a:endParaRPr lang="en-US" sz="2400" dirty="0"/>
        </a:p>
      </dgm:t>
    </dgm:pt>
    <dgm:pt modelId="{1453E430-227D-427B-971A-80777E41736E}" type="parTrans" cxnId="{5360E34D-4310-4AD5-89DE-0869745BC92D}">
      <dgm:prSet/>
      <dgm:spPr/>
      <dgm:t>
        <a:bodyPr/>
        <a:lstStyle/>
        <a:p>
          <a:endParaRPr lang="en-US"/>
        </a:p>
      </dgm:t>
    </dgm:pt>
    <dgm:pt modelId="{DBCA2CE0-4CF4-48A2-ADC0-1606F9CBEBAF}" type="sibTrans" cxnId="{5360E34D-4310-4AD5-89DE-0869745BC92D}">
      <dgm:prSet/>
      <dgm:spPr/>
      <dgm:t>
        <a:bodyPr/>
        <a:lstStyle/>
        <a:p>
          <a:endParaRPr lang="en-US"/>
        </a:p>
      </dgm:t>
    </dgm:pt>
    <dgm:pt modelId="{2586C417-9A48-4423-82AA-70A4429E05DF}">
      <dgm:prSet phldrT="[Text]" custT="1"/>
      <dgm:spPr>
        <a:solidFill>
          <a:srgbClr val="00B05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2012</a:t>
          </a:r>
          <a:endParaRPr lang="en-US" sz="2400" dirty="0"/>
        </a:p>
      </dgm:t>
    </dgm:pt>
    <dgm:pt modelId="{BDA93F05-D335-46EC-9AB6-F6A5A283A7F4}" type="parTrans" cxnId="{820E5F98-6F73-4418-876F-DB2FB799E259}">
      <dgm:prSet/>
      <dgm:spPr/>
      <dgm:t>
        <a:bodyPr/>
        <a:lstStyle/>
        <a:p>
          <a:endParaRPr lang="en-US"/>
        </a:p>
      </dgm:t>
    </dgm:pt>
    <dgm:pt modelId="{473C0BC7-8235-473F-9EF0-F9AC8DAE5E52}" type="sibTrans" cxnId="{820E5F98-6F73-4418-876F-DB2FB799E259}">
      <dgm:prSet/>
      <dgm:spPr/>
      <dgm:t>
        <a:bodyPr/>
        <a:lstStyle/>
        <a:p>
          <a:endParaRPr lang="en-US"/>
        </a:p>
      </dgm:t>
    </dgm:pt>
    <dgm:pt modelId="{62F83239-2EF6-4545-8FD7-2B2D3AD61738}" type="pres">
      <dgm:prSet presAssocID="{30D7169C-BEEB-4566-9119-8FEE8001647A}" presName="CompostProcess" presStyleCnt="0">
        <dgm:presLayoutVars>
          <dgm:dir/>
          <dgm:resizeHandles val="exact"/>
        </dgm:presLayoutVars>
      </dgm:prSet>
      <dgm:spPr/>
    </dgm:pt>
    <dgm:pt modelId="{9016511F-0D97-490A-BCA2-C5A720D1CC2E}" type="pres">
      <dgm:prSet presAssocID="{30D7169C-BEEB-4566-9119-8FEE8001647A}" presName="arrow" presStyleLbl="bgShp" presStyleIdx="0" presStyleCnt="1" custFlipVert="1" custScaleX="102311" custScaleY="84000" custLinFactNeighborX="-5064" custLinFactNeighborY="0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05E4E84-A733-47A7-BA76-BFF259997F01}" type="pres">
      <dgm:prSet presAssocID="{30D7169C-BEEB-4566-9119-8FEE8001647A}" presName="linearProcess" presStyleCnt="0"/>
      <dgm:spPr/>
    </dgm:pt>
    <dgm:pt modelId="{3D37EF22-6211-4B13-9B74-EC6DA7B0AC1A}" type="pres">
      <dgm:prSet presAssocID="{563D69E0-E8FD-4887-9DAA-1446EE2B0D2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8982A-D819-4766-A17E-83F58B2C53FA}" type="pres">
      <dgm:prSet presAssocID="{7616A755-6D63-406E-A06C-204BA5C99334}" presName="sibTrans" presStyleCnt="0"/>
      <dgm:spPr/>
    </dgm:pt>
    <dgm:pt modelId="{303F4366-9094-4CC4-9B60-6FFDE0AAD6D9}" type="pres">
      <dgm:prSet presAssocID="{C15A8771-DDBE-4E23-9BBC-CF847DABF96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48CE0-6F0A-4174-8C2C-BBE24F7D95FF}" type="pres">
      <dgm:prSet presAssocID="{DBCA2CE0-4CF4-48A2-ADC0-1606F9CBEBAF}" presName="sibTrans" presStyleCnt="0"/>
      <dgm:spPr/>
    </dgm:pt>
    <dgm:pt modelId="{781AE28A-A135-4DE2-AEC9-D58934438805}" type="pres">
      <dgm:prSet presAssocID="{2586C417-9A48-4423-82AA-70A4429E05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2C29D-4872-42A0-8535-0D0DB4B53ABC}" type="pres">
      <dgm:prSet presAssocID="{473C0BC7-8235-473F-9EF0-F9AC8DAE5E52}" presName="sibTrans" presStyleCnt="0"/>
      <dgm:spPr/>
    </dgm:pt>
    <dgm:pt modelId="{D29FBC48-EAF0-478E-8881-282336849425}" type="pres">
      <dgm:prSet presAssocID="{375C1623-8C83-4802-A994-6C8A603BA79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550EB-6B97-4440-98AF-C369C14B1F80}" type="pres">
      <dgm:prSet presAssocID="{FC47BC1A-7B06-40D6-A221-DB6AC3ED3E3C}" presName="sibTrans" presStyleCnt="0"/>
      <dgm:spPr/>
    </dgm:pt>
    <dgm:pt modelId="{7AC6B70D-5BB0-478E-AB37-9022B10CB75D}" type="pres">
      <dgm:prSet presAssocID="{8C460528-EFB4-4CE4-AE65-B47903A1086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3EFB7-2750-4C09-AD45-DE31138B5C94}" type="pres">
      <dgm:prSet presAssocID="{80F692AD-8B5C-4EBF-AF1C-6E250AD7DA2D}" presName="sibTrans" presStyleCnt="0"/>
      <dgm:spPr/>
    </dgm:pt>
    <dgm:pt modelId="{9972C78C-FBCC-4B23-A391-2A83CB597367}" type="pres">
      <dgm:prSet presAssocID="{51D768C5-A2FA-4FBB-A4E9-F5BD5E51592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3E33D-F491-4615-908D-6D6BFECADE19}" type="presOf" srcId="{51D768C5-A2FA-4FBB-A4E9-F5BD5E515926}" destId="{9972C78C-FBCC-4B23-A391-2A83CB597367}" srcOrd="0" destOrd="0" presId="urn:microsoft.com/office/officeart/2005/8/layout/hProcess9"/>
    <dgm:cxn modelId="{8876ADF0-471C-4E03-9F07-B45AF97E6DFE}" srcId="{30D7169C-BEEB-4566-9119-8FEE8001647A}" destId="{8C460528-EFB4-4CE4-AE65-B47903A10861}" srcOrd="4" destOrd="0" parTransId="{492B0531-8D76-4768-B937-E37C8BA2E304}" sibTransId="{80F692AD-8B5C-4EBF-AF1C-6E250AD7DA2D}"/>
    <dgm:cxn modelId="{9C1D4F34-42C1-4378-8A28-89E36732C3E5}" type="presOf" srcId="{563D69E0-E8FD-4887-9DAA-1446EE2B0D23}" destId="{3D37EF22-6211-4B13-9B74-EC6DA7B0AC1A}" srcOrd="0" destOrd="0" presId="urn:microsoft.com/office/officeart/2005/8/layout/hProcess9"/>
    <dgm:cxn modelId="{0FD2268B-921E-429C-B36A-09018D42ED78}" type="presOf" srcId="{375C1623-8C83-4802-A994-6C8A603BA79E}" destId="{D29FBC48-EAF0-478E-8881-282336849425}" srcOrd="0" destOrd="0" presId="urn:microsoft.com/office/officeart/2005/8/layout/hProcess9"/>
    <dgm:cxn modelId="{820E5F98-6F73-4418-876F-DB2FB799E259}" srcId="{30D7169C-BEEB-4566-9119-8FEE8001647A}" destId="{2586C417-9A48-4423-82AA-70A4429E05DF}" srcOrd="2" destOrd="0" parTransId="{BDA93F05-D335-46EC-9AB6-F6A5A283A7F4}" sibTransId="{473C0BC7-8235-473F-9EF0-F9AC8DAE5E52}"/>
    <dgm:cxn modelId="{5B94AB41-A309-47F5-9DED-3B28BA5E8F14}" srcId="{30D7169C-BEEB-4566-9119-8FEE8001647A}" destId="{563D69E0-E8FD-4887-9DAA-1446EE2B0D23}" srcOrd="0" destOrd="0" parTransId="{44C7A096-54CB-4077-A6A4-B568CB6CA941}" sibTransId="{7616A755-6D63-406E-A06C-204BA5C99334}"/>
    <dgm:cxn modelId="{296E521C-F5B1-429C-91CC-6AB1526AAFFA}" type="presOf" srcId="{8C460528-EFB4-4CE4-AE65-B47903A10861}" destId="{7AC6B70D-5BB0-478E-AB37-9022B10CB75D}" srcOrd="0" destOrd="0" presId="urn:microsoft.com/office/officeart/2005/8/layout/hProcess9"/>
    <dgm:cxn modelId="{B2FD5B62-3A27-4169-9727-9FBF17B56465}" srcId="{30D7169C-BEEB-4566-9119-8FEE8001647A}" destId="{51D768C5-A2FA-4FBB-A4E9-F5BD5E515926}" srcOrd="5" destOrd="0" parTransId="{A481BFCC-5D63-455C-A98A-46DEF08B66A9}" sibTransId="{127D3DA4-E96C-4B9A-9821-B231FC2CADF9}"/>
    <dgm:cxn modelId="{1218971D-0529-42CF-8822-D3E28C687109}" srcId="{30D7169C-BEEB-4566-9119-8FEE8001647A}" destId="{375C1623-8C83-4802-A994-6C8A603BA79E}" srcOrd="3" destOrd="0" parTransId="{C8E6184D-A2D2-41BF-BDDF-A3292C5A9F82}" sibTransId="{FC47BC1A-7B06-40D6-A221-DB6AC3ED3E3C}"/>
    <dgm:cxn modelId="{5360E34D-4310-4AD5-89DE-0869745BC92D}" srcId="{30D7169C-BEEB-4566-9119-8FEE8001647A}" destId="{C15A8771-DDBE-4E23-9BBC-CF847DABF966}" srcOrd="1" destOrd="0" parTransId="{1453E430-227D-427B-971A-80777E41736E}" sibTransId="{DBCA2CE0-4CF4-48A2-ADC0-1606F9CBEBAF}"/>
    <dgm:cxn modelId="{98E4AD7A-0CE3-43AA-B1CF-FB6F201AA7C2}" type="presOf" srcId="{2586C417-9A48-4423-82AA-70A4429E05DF}" destId="{781AE28A-A135-4DE2-AEC9-D58934438805}" srcOrd="0" destOrd="0" presId="urn:microsoft.com/office/officeart/2005/8/layout/hProcess9"/>
    <dgm:cxn modelId="{A9BE6085-020E-4827-BF4D-59FB1BDDB9EE}" type="presOf" srcId="{30D7169C-BEEB-4566-9119-8FEE8001647A}" destId="{62F83239-2EF6-4545-8FD7-2B2D3AD61738}" srcOrd="0" destOrd="0" presId="urn:microsoft.com/office/officeart/2005/8/layout/hProcess9"/>
    <dgm:cxn modelId="{B102220A-B732-4387-A3B0-9EBDF093F453}" type="presOf" srcId="{C15A8771-DDBE-4E23-9BBC-CF847DABF966}" destId="{303F4366-9094-4CC4-9B60-6FFDE0AAD6D9}" srcOrd="0" destOrd="0" presId="urn:microsoft.com/office/officeart/2005/8/layout/hProcess9"/>
    <dgm:cxn modelId="{03257700-0B49-4DD9-A0FE-9FBFF1C79962}" type="presParOf" srcId="{62F83239-2EF6-4545-8FD7-2B2D3AD61738}" destId="{9016511F-0D97-490A-BCA2-C5A720D1CC2E}" srcOrd="0" destOrd="0" presId="urn:microsoft.com/office/officeart/2005/8/layout/hProcess9"/>
    <dgm:cxn modelId="{AA9B4B83-050F-43C1-B574-99ACCF1B5E0C}" type="presParOf" srcId="{62F83239-2EF6-4545-8FD7-2B2D3AD61738}" destId="{D05E4E84-A733-47A7-BA76-BFF259997F01}" srcOrd="1" destOrd="0" presId="urn:microsoft.com/office/officeart/2005/8/layout/hProcess9"/>
    <dgm:cxn modelId="{B2FC4C40-DFD5-470F-86B6-94929A918495}" type="presParOf" srcId="{D05E4E84-A733-47A7-BA76-BFF259997F01}" destId="{3D37EF22-6211-4B13-9B74-EC6DA7B0AC1A}" srcOrd="0" destOrd="0" presId="urn:microsoft.com/office/officeart/2005/8/layout/hProcess9"/>
    <dgm:cxn modelId="{CDAE3DB3-23C2-42B0-B2B8-3B5867BFD949}" type="presParOf" srcId="{D05E4E84-A733-47A7-BA76-BFF259997F01}" destId="{08D8982A-D819-4766-A17E-83F58B2C53FA}" srcOrd="1" destOrd="0" presId="urn:microsoft.com/office/officeart/2005/8/layout/hProcess9"/>
    <dgm:cxn modelId="{377A49F4-6508-4E9E-B504-3B86EA6FFB4F}" type="presParOf" srcId="{D05E4E84-A733-47A7-BA76-BFF259997F01}" destId="{303F4366-9094-4CC4-9B60-6FFDE0AAD6D9}" srcOrd="2" destOrd="0" presId="urn:microsoft.com/office/officeart/2005/8/layout/hProcess9"/>
    <dgm:cxn modelId="{02B2779A-C3A5-485C-B9C6-6268D50DEE9F}" type="presParOf" srcId="{D05E4E84-A733-47A7-BA76-BFF259997F01}" destId="{DB148CE0-6F0A-4174-8C2C-BBE24F7D95FF}" srcOrd="3" destOrd="0" presId="urn:microsoft.com/office/officeart/2005/8/layout/hProcess9"/>
    <dgm:cxn modelId="{63CE134F-EF73-4CA5-ABD8-4FDDC7EE1EB5}" type="presParOf" srcId="{D05E4E84-A733-47A7-BA76-BFF259997F01}" destId="{781AE28A-A135-4DE2-AEC9-D58934438805}" srcOrd="4" destOrd="0" presId="urn:microsoft.com/office/officeart/2005/8/layout/hProcess9"/>
    <dgm:cxn modelId="{7DADEF23-94FE-4F25-AEA7-ADCD2E98D802}" type="presParOf" srcId="{D05E4E84-A733-47A7-BA76-BFF259997F01}" destId="{4492C29D-4872-42A0-8535-0D0DB4B53ABC}" srcOrd="5" destOrd="0" presId="urn:microsoft.com/office/officeart/2005/8/layout/hProcess9"/>
    <dgm:cxn modelId="{F4F17518-EEA2-447B-8778-A964A5A5F3F8}" type="presParOf" srcId="{D05E4E84-A733-47A7-BA76-BFF259997F01}" destId="{D29FBC48-EAF0-478E-8881-282336849425}" srcOrd="6" destOrd="0" presId="urn:microsoft.com/office/officeart/2005/8/layout/hProcess9"/>
    <dgm:cxn modelId="{A1FC16E5-6342-468C-BC2D-65D4619B9ADE}" type="presParOf" srcId="{D05E4E84-A733-47A7-BA76-BFF259997F01}" destId="{F28550EB-6B97-4440-98AF-C369C14B1F80}" srcOrd="7" destOrd="0" presId="urn:microsoft.com/office/officeart/2005/8/layout/hProcess9"/>
    <dgm:cxn modelId="{3AB9D5F0-D292-4F31-A332-29B11FFBCFE0}" type="presParOf" srcId="{D05E4E84-A733-47A7-BA76-BFF259997F01}" destId="{7AC6B70D-5BB0-478E-AB37-9022B10CB75D}" srcOrd="8" destOrd="0" presId="urn:microsoft.com/office/officeart/2005/8/layout/hProcess9"/>
    <dgm:cxn modelId="{3899F982-2F52-4388-A12F-E3152BD637AC}" type="presParOf" srcId="{D05E4E84-A733-47A7-BA76-BFF259997F01}" destId="{4FB3EFB7-2750-4C09-AD45-DE31138B5C94}" srcOrd="9" destOrd="0" presId="urn:microsoft.com/office/officeart/2005/8/layout/hProcess9"/>
    <dgm:cxn modelId="{79ADC182-471D-48B3-B5F4-B48EB705D439}" type="presParOf" srcId="{D05E4E84-A733-47A7-BA76-BFF259997F01}" destId="{9972C78C-FBCC-4B23-A391-2A83CB59736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6511F-0D97-490A-BCA2-C5A720D1CC2E}">
      <dsp:nvSpPr>
        <dsp:cNvPr id="0" name=""/>
        <dsp:cNvSpPr/>
      </dsp:nvSpPr>
      <dsp:spPr>
        <a:xfrm flipV="1">
          <a:off x="191206" y="144015"/>
          <a:ext cx="7512397" cy="1512168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7EF22-6211-4B13-9B74-EC6DA7B0AC1A}">
      <dsp:nvSpPr>
        <dsp:cNvPr id="0" name=""/>
        <dsp:cNvSpPr/>
      </dsp:nvSpPr>
      <dsp:spPr>
        <a:xfrm>
          <a:off x="105" y="540059"/>
          <a:ext cx="1264136" cy="720080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2010</a:t>
          </a:r>
          <a:endParaRPr lang="en-US" sz="2400" kern="1200" dirty="0"/>
        </a:p>
      </dsp:txBody>
      <dsp:txXfrm>
        <a:off x="35256" y="575210"/>
        <a:ext cx="1193834" cy="649778"/>
      </dsp:txXfrm>
    </dsp:sp>
    <dsp:sp modelId="{303F4366-9094-4CC4-9B60-6FFDE0AAD6D9}">
      <dsp:nvSpPr>
        <dsp:cNvPr id="0" name=""/>
        <dsp:cNvSpPr/>
      </dsp:nvSpPr>
      <dsp:spPr>
        <a:xfrm>
          <a:off x="1474931" y="540059"/>
          <a:ext cx="1264136" cy="720080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2011</a:t>
          </a:r>
          <a:endParaRPr lang="en-US" sz="2400" kern="1200" dirty="0"/>
        </a:p>
      </dsp:txBody>
      <dsp:txXfrm>
        <a:off x="1510082" y="575210"/>
        <a:ext cx="1193834" cy="649778"/>
      </dsp:txXfrm>
    </dsp:sp>
    <dsp:sp modelId="{781AE28A-A135-4DE2-AEC9-D58934438805}">
      <dsp:nvSpPr>
        <dsp:cNvPr id="0" name=""/>
        <dsp:cNvSpPr/>
      </dsp:nvSpPr>
      <dsp:spPr>
        <a:xfrm>
          <a:off x="2949758" y="540059"/>
          <a:ext cx="1264136" cy="720080"/>
        </a:xfrm>
        <a:prstGeom prst="round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2012</a:t>
          </a:r>
          <a:endParaRPr lang="en-US" sz="2400" kern="1200" dirty="0"/>
        </a:p>
      </dsp:txBody>
      <dsp:txXfrm>
        <a:off x="2984909" y="575210"/>
        <a:ext cx="1193834" cy="649778"/>
      </dsp:txXfrm>
    </dsp:sp>
    <dsp:sp modelId="{D29FBC48-EAF0-478E-8881-282336849425}">
      <dsp:nvSpPr>
        <dsp:cNvPr id="0" name=""/>
        <dsp:cNvSpPr/>
      </dsp:nvSpPr>
      <dsp:spPr>
        <a:xfrm>
          <a:off x="4424584" y="540059"/>
          <a:ext cx="1264136" cy="720080"/>
        </a:xfrm>
        <a:prstGeom prst="roundRect">
          <a:avLst/>
        </a:prstGeom>
        <a:solidFill>
          <a:srgbClr val="92D050">
            <a:alpha val="8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2013</a:t>
          </a:r>
          <a:endParaRPr lang="en-US" sz="2400" kern="1200" dirty="0"/>
        </a:p>
      </dsp:txBody>
      <dsp:txXfrm>
        <a:off x="4459735" y="575210"/>
        <a:ext cx="1193834" cy="649778"/>
      </dsp:txXfrm>
    </dsp:sp>
    <dsp:sp modelId="{7AC6B70D-5BB0-478E-AB37-9022B10CB75D}">
      <dsp:nvSpPr>
        <dsp:cNvPr id="0" name=""/>
        <dsp:cNvSpPr/>
      </dsp:nvSpPr>
      <dsp:spPr>
        <a:xfrm>
          <a:off x="5899411" y="540059"/>
          <a:ext cx="1264136" cy="72008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2014</a:t>
          </a:r>
          <a:endParaRPr lang="en-US" sz="2400" kern="1200" dirty="0"/>
        </a:p>
      </dsp:txBody>
      <dsp:txXfrm>
        <a:off x="5934562" y="575210"/>
        <a:ext cx="1193834" cy="649778"/>
      </dsp:txXfrm>
    </dsp:sp>
    <dsp:sp modelId="{9972C78C-FBCC-4B23-A391-2A83CB597367}">
      <dsp:nvSpPr>
        <dsp:cNvPr id="0" name=""/>
        <dsp:cNvSpPr/>
      </dsp:nvSpPr>
      <dsp:spPr>
        <a:xfrm>
          <a:off x="7374237" y="540059"/>
          <a:ext cx="1264136" cy="720080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2015</a:t>
          </a:r>
          <a:endParaRPr lang="en-US" sz="2400" kern="1200" dirty="0"/>
        </a:p>
      </dsp:txBody>
      <dsp:txXfrm>
        <a:off x="7409388" y="575210"/>
        <a:ext cx="1193834" cy="64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27F2AE81-9D73-4C40-ABB3-4A454C05C8E9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4461CB20-5039-4321-8B24-AE7BB1B4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25" y="200025"/>
            <a:ext cx="5480050" cy="4110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6503" y="4481197"/>
            <a:ext cx="5679440" cy="5721433"/>
          </a:xfrm>
        </p:spPr>
        <p:txBody>
          <a:bodyPr/>
          <a:lstStyle/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 smtClean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dirty="0" smtClean="0"/>
              <a:t>History of efforts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Pre-decision times 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40MEUR allocated 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Conceptual layout of the machine agreed - basic parameters decided</a:t>
            </a:r>
          </a:p>
          <a:p>
            <a:pPr marL="1238098" lvl="2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MAX-lab involvement</a:t>
            </a:r>
          </a:p>
          <a:p>
            <a:pPr marL="1238098" lvl="2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State of the art machine for small money 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Decision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September 2009 application submitted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February 2009 – application granted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March 2010 – contract signed</a:t>
            </a:r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dirty="0" smtClean="0"/>
              <a:t>Solaris basic parameters</a:t>
            </a:r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dirty="0" smtClean="0"/>
              <a:t>Solaris schedule</a:t>
            </a:r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dirty="0" smtClean="0"/>
              <a:t>Solaris current status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team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The building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The purchasing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The machine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The beamlines</a:t>
            </a:r>
          </a:p>
          <a:p>
            <a:pPr marL="742859" lvl="1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/>
              <a:t>The collaboration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en-US" sz="1500" dirty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en-US" sz="1500" dirty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en-US" sz="1500" dirty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en-US" sz="1500" dirty="0"/>
          </a:p>
          <a:p>
            <a:pPr marL="247620" indent="-24762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en-US" sz="15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5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ED0461-0B42-4024-8A23-63D6F269ABFF}" type="slidenum">
              <a:rPr lang="pl-PL" smtClean="0">
                <a:solidFill>
                  <a:srgbClr val="000000"/>
                </a:solidFill>
              </a:rPr>
              <a:pPr eaLnBrk="1" hangingPunct="1"/>
              <a:t>1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A74AE-F907-455C-8D22-26DBDA45335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CB20-5039-4321-8B24-AE7BB1B4E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CB20-5039-4321-8B24-AE7BB1B4E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CB20-5039-4321-8B24-AE7BB1B4E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A74AE-F907-455C-8D22-26DBDA453355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CB20-5039-4321-8B24-AE7BB1B4E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5038-F53F-4CC4-B350-3C0B7EEC5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66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1B1-D234-47F3-B43D-23B21DBEA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22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B307-5770-4419-87D5-D5442070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81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3F7-D875-41D7-A0AB-540635CF1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83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4D17-6251-423B-8C8E-93A6A2F35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4836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958C-AA1F-4A41-9871-FD68F6D0A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6943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D2EB-DE73-49EB-8A64-9F00B3FDA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878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649-6264-4D1D-A693-8F5BC704A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853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428-3C57-4267-89BD-B3B24581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29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E454-FE02-4115-AA13-FAE787D60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00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493B-E26C-4A0E-B5A4-A7A176647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60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4260-26F9-4431-933E-41CBBDF39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974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C2A0-5924-41AE-B0B4-9CBAD2DF5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720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2432-B199-4F22-8D00-AC83436F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752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3408-1DD7-492C-84FA-F15617052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8852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3F7-D875-41D7-A0AB-540635CF1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5964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4D17-6251-423B-8C8E-93A6A2F35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510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958C-AA1F-4A41-9871-FD68F6D0A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82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D2EB-DE73-49EB-8A64-9F00B3FDA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0745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649-6264-4D1D-A693-8F5BC704A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2993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428-3C57-4267-89BD-B3B24581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561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E454-FE02-4115-AA13-FAE787D60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336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463D7-BD2E-4465-98DC-C93803DCF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00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493B-E26C-4A0E-B5A4-A7A176647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8844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C2A0-5924-41AE-B0B4-9CBAD2DF5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5368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2432-B199-4F22-8D00-AC83436F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8468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3408-1DD7-492C-84FA-F15617052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88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3F7-D875-41D7-A0AB-540635CF1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8628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4D17-6251-423B-8C8E-93A6A2F35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328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958C-AA1F-4A41-9871-FD68F6D0A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4012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D2EB-DE73-49EB-8A64-9F00B3FDA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399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649-6264-4D1D-A693-8F5BC704A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463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428-3C57-4267-89BD-B3B24581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970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05BD-E58E-41C5-8B93-90DAC23C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447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E454-FE02-4115-AA13-FAE787D60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575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493B-E26C-4A0E-B5A4-A7A176647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5585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C2A0-5924-41AE-B0B4-9CBAD2DF5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845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2432-B199-4F22-8D00-AC83436F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6485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3408-1DD7-492C-84FA-F15617052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4814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33F7-D875-41D7-A0AB-540635CF1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512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4D17-6251-423B-8C8E-93A6A2F35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3279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958C-AA1F-4A41-9871-FD68F6D0A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8859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D2EB-DE73-49EB-8A64-9F00B3FDA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8585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649-6264-4D1D-A693-8F5BC704A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828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FF37-E6A8-48F9-B21F-F640D442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837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428-3C57-4267-89BD-B3B24581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2446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E454-FE02-4115-AA13-FAE787D60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276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493B-E26C-4A0E-B5A4-A7A176647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417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C2A0-5924-41AE-B0B4-9CBAD2DF5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1836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2432-B199-4F22-8D00-AC83436FF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694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3408-1DD7-492C-84FA-F15617052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651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170A-71E9-440F-A6E6-6B7D8E3947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364" y="133062"/>
            <a:ext cx="5103092" cy="686666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68" y="1046017"/>
            <a:ext cx="8730673" cy="540789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4383" y="6546268"/>
            <a:ext cx="616527" cy="311732"/>
          </a:xfrm>
          <a:prstGeom prst="rect">
            <a:avLst/>
          </a:prstGeom>
        </p:spPr>
        <p:txBody>
          <a:bodyPr/>
          <a:lstStyle>
            <a:lvl1pPr>
              <a:defRPr sz="1400" i="1"/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fld id="{62C380DD-C0CE-574B-B50F-40AF2B19995F}" type="slidenum">
              <a:rPr lang="en-GB" smtClean="0">
                <a:solidFill>
                  <a:prstClr val="black"/>
                </a:solidFill>
                <a:latin typeface="Calibri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46292"/>
            <a:ext cx="4136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Paweł Bulira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pl-PL" sz="1400" i="1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 Solaris MAC, </a:t>
            </a:r>
            <a:r>
              <a:rPr lang="en-GB" sz="1400" i="1" dirty="0" err="1" smtClean="0">
                <a:solidFill>
                  <a:prstClr val="black"/>
                </a:solidFill>
                <a:latin typeface="Calibri"/>
              </a:rPr>
              <a:t>Krak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ó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w 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20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21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May</a:t>
            </a:r>
            <a:r>
              <a:rPr lang="en-GB" sz="1400" i="1" dirty="0" smtClean="0">
                <a:solidFill>
                  <a:prstClr val="black"/>
                </a:solidFill>
                <a:latin typeface="Calibri"/>
              </a:rPr>
              <a:t> 201</a:t>
            </a:r>
            <a:r>
              <a:rPr lang="pl-PL" sz="1400" i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GB" sz="14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29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8465-0101-4D9F-B49F-460B7AB08C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A44E5-0593-42CB-9C14-83BFE7371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01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F071E-7E1F-4B95-8C32-ACEE0C96D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1125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7B75A-5BEA-4131-9F1F-06E7664DE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9550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F6B4-74E0-4D6A-86C7-059880778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4916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AE5B-B84A-476C-B52F-8F263C8C5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27166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5426-6AC2-44E2-A8D5-8D8B351C4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4083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7E44-ABC0-4F92-8870-4467C85E3A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9843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30A3-08F9-4323-B80C-207EB814D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085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9F24-1F2C-46D1-833A-14729E4E4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051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0CD6-9EA7-4240-94A5-D4EA9EBDE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881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7195-49D3-476C-A3EE-C647E7DA9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51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B891-7429-4FA1-9AE7-9110AF85D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6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21E5-5A21-4493-8DC4-7466D6C3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28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82D9-D32F-4632-8E05-89D9B522D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717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571FB-2C6F-4B90-BEDC-FAA549810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534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6D32C8-02F0-44BB-94A1-6F54D75B9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slow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6681D8-DC65-4D26-B52C-127ED2E70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6681D8-DC65-4D26-B52C-127ED2E70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VII-th WAMP, Jurata             10-14 IX 2012</a:t>
            </a: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6681D8-DC65-4D26-B52C-127ED2E70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VII-th WAMP, Jurata             10-14 IX 2012</a:t>
            </a: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6681D8-DC65-4D26-B52C-127ED2E70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B86953F-09EE-49BF-A998-1F9E3F3BB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jpeg"/><Relationship Id="rId5" Type="http://schemas.microsoft.com/office/2007/relationships/hdphoto" Target="../media/hdphoto2.wdp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hyperlink" Target="http://www.synchrotron.uj.edu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38200" y="2514600"/>
            <a:ext cx="746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292" y="2514600"/>
            <a:ext cx="9138708" cy="1922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800" cap="all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SOLARIS</a:t>
            </a:r>
          </a:p>
          <a:p>
            <a:pPr algn="ctr" eaLnBrk="1" hangingPunct="1"/>
            <a:r>
              <a:rPr lang="pl-PL" sz="2000" cap="all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Narodowe </a:t>
            </a:r>
            <a:r>
              <a:rPr lang="pl-PL" sz="2000" cap="all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Centrum Promieniowania </a:t>
            </a:r>
            <a:r>
              <a:rPr lang="pl-PL" sz="2000" cap="all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Synchrotronowego</a:t>
            </a:r>
            <a:endParaRPr lang="en-US" sz="2000" cap="all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endParaRPr lang="en-US" sz="2000" cap="all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r>
              <a:rPr lang="pl-PL" sz="2000" cap="all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Nowe </a:t>
            </a:r>
            <a:r>
              <a:rPr lang="pl-PL" sz="2000" cap="all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światło dla </a:t>
            </a:r>
            <a:r>
              <a:rPr lang="en-US" sz="2000" cap="all" dirty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POLSKIEJ NAUKI</a:t>
            </a:r>
          </a:p>
          <a:p>
            <a:pPr algn="ctr" eaLnBrk="1" hangingPunct="1"/>
            <a:endParaRPr lang="en-US" sz="2000" cap="all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endParaRPr lang="en-US" sz="1600" cap="all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endParaRPr lang="pl-PL" sz="1600" cap="all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endParaRPr lang="en-US" sz="1600" cap="all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r>
              <a:rPr lang="pl-PL" sz="1600" cap="all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Projekt Polskiej mapy drogowej infrastruktury badawczej</a:t>
            </a:r>
            <a:endParaRPr lang="en-US" sz="1600" cap="all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endParaRPr lang="pl-PL" sz="1600" dirty="0" smtClean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Marek Stankiewicz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4A6E2-B05A-4B61-8AB8-08D0C2A41CA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6265" y="5733256"/>
            <a:ext cx="3351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Posiedzenie Senatu UJ</a:t>
            </a:r>
            <a:r>
              <a:rPr lang="en-US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pl-PL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29</a:t>
            </a:r>
            <a:r>
              <a:rPr lang="en-US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.</a:t>
            </a:r>
            <a:r>
              <a:rPr lang="pl-PL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srgbClr val="FFFFFF"/>
                </a:solidFill>
                <a:latin typeface="Tahoma" pitchFamily="34" charset="0"/>
                <a:cs typeface="Times New Roman" pitchFamily="18" charset="0"/>
              </a:rPr>
              <a:t>.2014</a:t>
            </a:r>
            <a:endParaRPr lang="pl-PL" sz="1600" dirty="0">
              <a:solidFill>
                <a:srgbClr val="FFFFFF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77610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29" y="6169544"/>
            <a:ext cx="4059171" cy="68845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02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600" y="84945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pl-PL" altLang="en-US" sz="2000" dirty="0">
                <a:solidFill>
                  <a:srgbClr val="003399"/>
                </a:solidFill>
              </a:rPr>
              <a:t>Zastosowanie promieniowania synchrotronowego</a:t>
            </a:r>
            <a:br>
              <a:rPr lang="pl-PL" altLang="en-US" sz="2000" dirty="0">
                <a:solidFill>
                  <a:srgbClr val="003399"/>
                </a:solidFill>
              </a:rPr>
            </a:br>
            <a:r>
              <a:rPr lang="pl-PL" altLang="en-US" sz="2000" dirty="0">
                <a:solidFill>
                  <a:srgbClr val="003399"/>
                </a:solidFill>
              </a:rPr>
              <a:t>Medycyna – </a:t>
            </a:r>
            <a:r>
              <a:rPr lang="pl-PL" altLang="en-US" sz="2000" dirty="0" smtClean="0">
                <a:solidFill>
                  <a:srgbClr val="003399"/>
                </a:solidFill>
              </a:rPr>
              <a:t>obrazowanie - </a:t>
            </a:r>
            <a:r>
              <a:rPr lang="pl-PL" altLang="en-US" sz="2000" dirty="0">
                <a:solidFill>
                  <a:srgbClr val="003399"/>
                </a:solidFill>
              </a:rPr>
              <a:t>kontrast absorpcyjny – dwie długości </a:t>
            </a:r>
            <a:r>
              <a:rPr lang="pl-PL" altLang="en-US" sz="2000" dirty="0" smtClean="0">
                <a:solidFill>
                  <a:srgbClr val="003399"/>
                </a:solidFill>
              </a:rPr>
              <a:t>fali</a:t>
            </a:r>
            <a:endParaRPr lang="pl-PL" altLang="en-US" sz="2000" dirty="0">
              <a:solidFill>
                <a:srgbClr val="0033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25273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049715"/>
            <a:ext cx="2527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6" y="3976688"/>
            <a:ext cx="25495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444"/>
            <a:ext cx="298783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555568" y="1557338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rgbClr val="FF0000"/>
                </a:solidFill>
              </a:rPr>
              <a:t>Jod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00850" y="1052513"/>
            <a:ext cx="236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>
                <a:solidFill>
                  <a:prstClr val="white"/>
                </a:solidFill>
              </a:rPr>
              <a:t>Naczynia krwionośne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410137" y="2431837"/>
            <a:ext cx="940425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rgbClr val="0070C0"/>
                </a:solidFill>
              </a:rPr>
              <a:t>Kości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124075" y="35734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>
                <a:solidFill>
                  <a:srgbClr val="000000"/>
                </a:solidFill>
              </a:rPr>
              <a:t>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11644" y="3573463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>
                <a:solidFill>
                  <a:srgbClr val="000000"/>
                </a:solidFill>
              </a:rPr>
              <a:t>A-B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588125" y="3644901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>
                <a:solidFill>
                  <a:srgbClr val="000000"/>
                </a:solidFill>
              </a:rPr>
              <a:t>B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2808"/>
            <a:ext cx="3610855" cy="204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ymbol zastępczy numeru slajdu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16687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B83D25-63CB-4281-90E5-CCF827A7029A}" type="slidenum">
              <a:rPr lang="en-US" smtClean="0">
                <a:solidFill>
                  <a:prstClr val="white"/>
                </a:solidFill>
              </a:rPr>
              <a:pPr eaLnBrk="1" hangingPunct="1"/>
              <a:t>10</a:t>
            </a:fld>
            <a:endParaRPr 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2new2_geome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" y="1335618"/>
            <a:ext cx="5760640" cy="538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060" y="908721"/>
            <a:ext cx="9134940" cy="426898"/>
          </a:xfrm>
        </p:spPr>
        <p:txBody>
          <a:bodyPr/>
          <a:lstStyle/>
          <a:p>
            <a:pPr eaLnBrk="1" hangingPunct="1"/>
            <a:r>
              <a:rPr lang="pl-PL" sz="1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synchrotronu SOLARIS</a:t>
            </a:r>
            <a:r>
              <a:rPr lang="en-GB" sz="1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pl-PL" sz="18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zespół MAX-lab – Prof. Mikael Eriksson</a:t>
            </a:r>
            <a:endParaRPr lang="en-GB" sz="1800" b="1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3112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56437316"/>
              </p:ext>
            </p:extLst>
          </p:nvPr>
        </p:nvGraphicFramePr>
        <p:xfrm>
          <a:off x="1547667" y="2459805"/>
          <a:ext cx="3598206" cy="2394012"/>
        </p:xfrm>
        <a:graphic>
          <a:graphicData uri="http://schemas.openxmlformats.org/drawingml/2006/table">
            <a:tbl>
              <a:tblPr/>
              <a:tblGrid>
                <a:gridCol w="1725998"/>
                <a:gridCol w="1872208"/>
              </a:tblGrid>
              <a:tr h="326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Ring circumference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 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Electrons’ energy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GeV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Injection energy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0.4-0.7 GeV,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upgrade to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1.5 GeV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mA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Bends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Straight section length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3.48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35" y="4941180"/>
            <a:ext cx="23535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H beam size: 184 um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V beam size:13 um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Emmitance: 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>5.6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nm rad</a:t>
            </a:r>
            <a:endParaRPr lang="pl-PL" sz="16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053" y="1700808"/>
            <a:ext cx="2904148" cy="8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Staszek\Pulpit\Graphi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53" y="2780928"/>
            <a:ext cx="2878804" cy="1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1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Solaris Model\_Rysunki Solaris\BM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0" y="4026632"/>
            <a:ext cx="3182354" cy="19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Solaris Model\_Rysunki Solaris\BM-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" y="980728"/>
            <a:ext cx="8828390" cy="52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8191" y="6396347"/>
            <a:ext cx="5301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Unikalne rozwiązanie – zintegrowane magnesy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4590" y="281265"/>
            <a:ext cx="268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SOLARIS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konfiguracja</a:t>
            </a:r>
            <a:endParaRPr lang="pl-P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F170A-71E9-440F-A6E6-6B7D8E3947E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15" name="Picture 2" descr="C:\Users\Marek\Documents\IFUJs\Krako\Aparatura\Magnesy\Dipoles\DSC00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80728"/>
            <a:ext cx="7036669" cy="52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3965" y="980728"/>
            <a:ext cx="8730673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MAX-lab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Design of Solaris, Gun System, Landau cavities, modifications to vacuum chambers and magnets, support for industry.</a:t>
            </a: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Elettra-</a:t>
            </a:r>
            <a:r>
              <a:rPr lang="en-GB" sz="2000" b="1" dirty="0" err="1" smtClean="0">
                <a:solidFill>
                  <a:srgbClr val="1F497D"/>
                </a:solidFill>
              </a:rPr>
              <a:t>Sincrotrone</a:t>
            </a:r>
            <a:r>
              <a:rPr lang="en-GB" sz="2000" b="1" dirty="0" smtClean="0">
                <a:solidFill>
                  <a:srgbClr val="1F497D"/>
                </a:solidFill>
              </a:rPr>
              <a:t> Trieste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Expert advice, assistance in installation and commissioning, ramping software, PSS, design of transfer line, vacuum chamber components, beamline and front-end, EPU insertion device.</a:t>
            </a: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Swiss Light Source</a:t>
            </a:r>
          </a:p>
          <a:p>
            <a:pPr marL="685800"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Bake-out oven and control, expert advice</a:t>
            </a:r>
            <a:r>
              <a:rPr lang="pl-PL" sz="1800" smtClean="0">
                <a:solidFill>
                  <a:srgbClr val="1F497D"/>
                </a:solidFill>
              </a:rPr>
              <a:t> - MAC</a:t>
            </a:r>
            <a:endParaRPr lang="en-GB" sz="1800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Diamond</a:t>
            </a:r>
          </a:p>
          <a:p>
            <a:pPr marL="685800"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Expert advice</a:t>
            </a:r>
            <a:r>
              <a:rPr lang="pl-PL" sz="1800" dirty="0" smtClean="0">
                <a:solidFill>
                  <a:srgbClr val="1F497D"/>
                </a:solidFill>
              </a:rPr>
              <a:t> - MAC</a:t>
            </a:r>
            <a:endParaRPr lang="en-GB" sz="1600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Soleil</a:t>
            </a:r>
          </a:p>
          <a:p>
            <a:pPr marL="685800"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Expert advice, commissioning software</a:t>
            </a:r>
            <a:r>
              <a:rPr lang="pl-PL" sz="1800" dirty="0">
                <a:solidFill>
                  <a:srgbClr val="1F497D"/>
                </a:solidFill>
              </a:rPr>
              <a:t> </a:t>
            </a:r>
            <a:r>
              <a:rPr lang="pl-PL" sz="1800" dirty="0" smtClean="0">
                <a:solidFill>
                  <a:srgbClr val="1F497D"/>
                </a:solidFill>
              </a:rPr>
              <a:t>- MAC</a:t>
            </a:r>
            <a:endParaRPr lang="en-GB" sz="1800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ALBA</a:t>
            </a:r>
          </a:p>
          <a:p>
            <a:pPr marL="685800" lvl="1" fontAlgn="auto">
              <a:spcAft>
                <a:spcPts val="0"/>
              </a:spcAft>
            </a:pPr>
            <a:r>
              <a:rPr lang="en-GB" sz="1800" dirty="0" smtClean="0">
                <a:solidFill>
                  <a:srgbClr val="1F497D"/>
                </a:solidFill>
              </a:rPr>
              <a:t>Expert advice, </a:t>
            </a:r>
            <a:r>
              <a:rPr lang="en-GB" sz="1800" dirty="0" err="1" smtClean="0">
                <a:solidFill>
                  <a:srgbClr val="1F497D"/>
                </a:solidFill>
              </a:rPr>
              <a:t>commissio</a:t>
            </a:r>
            <a:r>
              <a:rPr lang="pl-PL" sz="1800" dirty="0" smtClean="0">
                <a:solidFill>
                  <a:srgbClr val="1F497D"/>
                </a:solidFill>
              </a:rPr>
              <a:t>n</a:t>
            </a:r>
            <a:r>
              <a:rPr lang="en-GB" sz="1800" dirty="0" err="1" smtClean="0">
                <a:solidFill>
                  <a:srgbClr val="1F497D"/>
                </a:solidFill>
              </a:rPr>
              <a:t>ing</a:t>
            </a:r>
            <a:r>
              <a:rPr lang="en-GB" sz="1800" dirty="0" smtClean="0">
                <a:solidFill>
                  <a:srgbClr val="1F497D"/>
                </a:solidFill>
              </a:rPr>
              <a:t> software, training</a:t>
            </a: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srgbClr val="1F497D"/>
                </a:solidFill>
              </a:rPr>
              <a:t>ESRF</a:t>
            </a:r>
          </a:p>
          <a:p>
            <a:pPr marL="685800" lvl="1" fontAlgn="auto">
              <a:spcAft>
                <a:spcPts val="0"/>
              </a:spcAft>
            </a:pPr>
            <a:r>
              <a:rPr lang="en-GB" sz="1800" dirty="0" err="1" smtClean="0">
                <a:solidFill>
                  <a:srgbClr val="1F497D"/>
                </a:solidFill>
              </a:rPr>
              <a:t>IcePAP</a:t>
            </a:r>
            <a:r>
              <a:rPr lang="en-GB" sz="1800" dirty="0" smtClean="0">
                <a:solidFill>
                  <a:srgbClr val="1F497D"/>
                </a:solidFill>
              </a:rPr>
              <a:t> motion controllers, Expert Advice</a:t>
            </a:r>
            <a:endParaRPr lang="en-GB" sz="4000" dirty="0" smtClean="0">
              <a:solidFill>
                <a:srgbClr val="1F497D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195736" y="133062"/>
            <a:ext cx="5103092" cy="686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400" dirty="0" smtClean="0">
                <a:solidFill>
                  <a:prstClr val="white"/>
                </a:solidFill>
              </a:rPr>
              <a:t>Współpraca międzynarodowa</a:t>
            </a:r>
            <a:endParaRPr lang="pl-PL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algn="ctr">
              <a:defRPr/>
            </a:pPr>
            <a:endParaRPr lang="en-US" b="1" dirty="0">
              <a:solidFill>
                <a:srgbClr val="2D2D8A">
                  <a:lumMod val="75000"/>
                </a:srgbClr>
              </a:solidFill>
            </a:endParaRPr>
          </a:p>
          <a:p>
            <a:pPr marL="1576388" lvl="3" indent="-366713">
              <a:buFont typeface="+mj-lt"/>
              <a:buAutoNum type="alphaUcPeriod"/>
              <a:defRPr/>
            </a:pPr>
            <a:endParaRPr lang="en-US" dirty="0" smtClean="0">
              <a:solidFill>
                <a:srgbClr val="2D2D8A">
                  <a:lumMod val="75000"/>
                </a:srgbClr>
              </a:solidFill>
            </a:endParaRPr>
          </a:p>
        </p:txBody>
      </p:sp>
      <p:pic>
        <p:nvPicPr>
          <p:cNvPr id="819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6594246"/>
              </p:ext>
            </p:extLst>
          </p:nvPr>
        </p:nvGraphicFramePr>
        <p:xfrm>
          <a:off x="247518" y="1690906"/>
          <a:ext cx="86384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81000" y="977841"/>
            <a:ext cx="8655496" cy="853539"/>
            <a:chOff x="0" y="2139"/>
            <a:chExt cx="6096000" cy="491399"/>
          </a:xfrm>
          <a:scene3d>
            <a:camera prst="orthographicFront"/>
            <a:lightRig rig="threeP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139"/>
              <a:ext cx="6096000" cy="49139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3988" y="26127"/>
              <a:ext cx="6048024" cy="4434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100" b="1" dirty="0" smtClean="0">
                  <a:solidFill>
                    <a:srgbClr val="FFFFFF"/>
                  </a:solidFill>
                </a:rPr>
                <a:t>Harmonogram</a:t>
              </a:r>
              <a:endParaRPr lang="en-US" sz="2100" b="1" dirty="0" smtClean="0">
                <a:solidFill>
                  <a:srgbClr val="FFFFFF"/>
                </a:solidFill>
              </a:endParaRP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100" b="1" dirty="0" smtClean="0">
                  <a:solidFill>
                    <a:srgbClr val="FFFFFF"/>
                  </a:solidFill>
                </a:rPr>
                <a:t>Termin zakończenia - Kwiecień</a:t>
              </a:r>
              <a:r>
                <a:rPr lang="en-US" sz="2100" b="1" dirty="0" smtClean="0">
                  <a:solidFill>
                    <a:srgbClr val="FFFFFF"/>
                  </a:solidFill>
                </a:rPr>
                <a:t> 2015 – </a:t>
              </a:r>
              <a:r>
                <a:rPr lang="pl-PL" sz="2100" b="1" dirty="0" smtClean="0">
                  <a:solidFill>
                    <a:srgbClr val="FFFFFF"/>
                  </a:solidFill>
                </a:rPr>
                <a:t>6 miesięcy do końca</a:t>
              </a:r>
              <a:endParaRPr lang="en-US" sz="21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788" y="4793529"/>
            <a:ext cx="7086448" cy="2073479"/>
            <a:chOff x="24788" y="4793529"/>
            <a:chExt cx="7086448" cy="20734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8" y="5132948"/>
              <a:ext cx="2588589" cy="17250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4932794"/>
              <a:ext cx="3043292" cy="19342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395" y="4793529"/>
              <a:ext cx="2533605" cy="2073479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46" y="4879117"/>
            <a:ext cx="2936954" cy="19878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7504" y="3212388"/>
            <a:ext cx="6580673" cy="2016224"/>
            <a:chOff x="107504" y="3212388"/>
            <a:chExt cx="6580673" cy="2016224"/>
          </a:xfrm>
        </p:grpSpPr>
        <p:sp>
          <p:nvSpPr>
            <p:cNvPr id="8" name="Right Arrow 7"/>
            <p:cNvSpPr/>
            <p:nvPr/>
          </p:nvSpPr>
          <p:spPr>
            <a:xfrm>
              <a:off x="107504" y="3212388"/>
              <a:ext cx="6580673" cy="2016224"/>
            </a:xfrm>
            <a:prstGeom prst="rightArrow">
              <a:avLst>
                <a:gd name="adj1" fmla="val 50000"/>
                <a:gd name="adj2" fmla="val 433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51519" y="3920479"/>
              <a:ext cx="6336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solidFill>
                    <a:srgbClr val="FFFFFF"/>
                  </a:solidFill>
                </a:rPr>
                <a:t>Projektowanie, budowa, specyfikacje, opracowania, przetargi, projektowanie, specyfikacje, przetargi......</a:t>
              </a:r>
              <a:r>
                <a:rPr lang="pl-PL" sz="1600" b="1" dirty="0" smtClean="0">
                  <a:solidFill>
                    <a:srgbClr val="FF0000"/>
                  </a:solidFill>
                </a:rPr>
                <a:t>ODBIÓR BUDYNKU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65785" y="3140968"/>
            <a:ext cx="1590544" cy="2110789"/>
            <a:chOff x="6465785" y="3235533"/>
            <a:chExt cx="1590544" cy="2016224"/>
          </a:xfrm>
        </p:grpSpPr>
        <p:sp>
          <p:nvSpPr>
            <p:cNvPr id="18" name="Right Arrow 17"/>
            <p:cNvSpPr/>
            <p:nvPr/>
          </p:nvSpPr>
          <p:spPr>
            <a:xfrm>
              <a:off x="6465785" y="3235533"/>
              <a:ext cx="1590544" cy="2016224"/>
            </a:xfrm>
            <a:prstGeom prst="rightArrow">
              <a:avLst>
                <a:gd name="adj1" fmla="val 50000"/>
                <a:gd name="adj2" fmla="val 51462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F0000"/>
                </a:gs>
                <a:gs pos="100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6465785" y="3928292"/>
              <a:ext cx="1573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solidFill>
                    <a:srgbClr val="FFFFFF"/>
                  </a:solidFill>
                </a:rPr>
                <a:t>Instalacja,</a:t>
              </a:r>
            </a:p>
            <a:p>
              <a:r>
                <a:rPr lang="pl-PL" sz="1600" b="1" dirty="0" smtClean="0">
                  <a:solidFill>
                    <a:srgbClr val="FFFFFF"/>
                  </a:solidFill>
                </a:rPr>
                <a:t>uruchomienie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9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293" y="955746"/>
            <a:ext cx="9144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b="1" dirty="0" smtClean="0">
              <a:solidFill>
                <a:srgbClr val="2D2D8A">
                  <a:lumMod val="75000"/>
                </a:srgbClr>
              </a:solidFill>
            </a:endParaRPr>
          </a:p>
          <a:p>
            <a:pPr marL="352425" lvl="1" indent="0" algn="ctr"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rgbClr val="333399"/>
                </a:solidFill>
              </a:rPr>
              <a:t>Wyzwania do kwietnia 2015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Integracja podzespolów i podłaczenie do infrastruktury budynku:</a:t>
            </a:r>
          </a:p>
          <a:p>
            <a:pPr lvl="3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Działo elektronowe</a:t>
            </a:r>
          </a:p>
          <a:p>
            <a:pPr lvl="3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Liniak</a:t>
            </a:r>
          </a:p>
          <a:p>
            <a:pPr lvl="3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Linia transferowa</a:t>
            </a:r>
          </a:p>
          <a:p>
            <a:pPr lvl="3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Synchrotron</a:t>
            </a:r>
          </a:p>
          <a:p>
            <a:pPr lvl="3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Linie eksperymentalne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Integracja systemów kontroli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Start-up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Uzyskanie wiązki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dirty="0" smtClean="0">
                <a:solidFill>
                  <a:srgbClr val="333399"/>
                </a:solidFill>
              </a:rPr>
              <a:t>Uruchomienie</a:t>
            </a:r>
          </a:p>
          <a:p>
            <a:pPr lvl="2" indent="-39052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Utrzymanie i rozwój – nowe linie eksperymentalne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220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8399" y="580509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Solaris status – </a:t>
            </a:r>
            <a:r>
              <a:rPr lang="pl-PL" b="1" dirty="0" smtClean="0">
                <a:solidFill>
                  <a:srgbClr val="FFFFFF"/>
                </a:solidFill>
              </a:rPr>
              <a:t>październik </a:t>
            </a:r>
            <a:r>
              <a:rPr lang="pl-PL" b="1" dirty="0">
                <a:solidFill>
                  <a:srgbClr val="FFFFFF"/>
                </a:solidFill>
              </a:rPr>
              <a:t>2014</a:t>
            </a:r>
            <a:endParaRPr lang="pl-PL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93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Kontrakty instalacyjne</a:t>
            </a:r>
            <a:br>
              <a:rPr lang="pl-PL" sz="2400" dirty="0" smtClean="0"/>
            </a:br>
            <a:r>
              <a:rPr lang="pl-PL" sz="2400" dirty="0" smtClean="0"/>
              <a:t>- transfer wiedzy i technologii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2C380DD-C0CE-574B-B50F-40AF2B19995F}" type="slidenum">
              <a:rPr lang="en-GB" smtClean="0">
                <a:solidFill>
                  <a:prstClr val="black"/>
                </a:solidFill>
              </a:rPr>
              <a:pPr algn="r"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7" name="Podtytuł 2"/>
          <p:cNvSpPr>
            <a:spLocks noGrp="1"/>
          </p:cNvSpPr>
          <p:nvPr>
            <p:ph type="subTitle" idx="1"/>
          </p:nvPr>
        </p:nvSpPr>
        <p:spPr>
          <a:xfrm>
            <a:off x="2138" y="862813"/>
            <a:ext cx="9141862" cy="54204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800" b="0" dirty="0" smtClean="0">
                <a:solidFill>
                  <a:srgbClr val="41458F"/>
                </a:solidFill>
              </a:rPr>
              <a:t>Budynek </a:t>
            </a:r>
            <a:r>
              <a:rPr lang="pl-PL" sz="1800" b="0" dirty="0">
                <a:solidFill>
                  <a:srgbClr val="41458F"/>
                </a:solidFill>
              </a:rPr>
              <a:t>– PBP „Łęgprzem” Sp. z o.o</a:t>
            </a:r>
            <a:r>
              <a:rPr lang="pl-PL" sz="1800" b="0" dirty="0" smtClean="0">
                <a:solidFill>
                  <a:srgbClr val="41458F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800" b="0" dirty="0" smtClean="0">
                <a:solidFill>
                  <a:srgbClr val="41458F"/>
                </a:solidFill>
              </a:rPr>
              <a:t>Integracja aparatury</a:t>
            </a:r>
            <a:r>
              <a:rPr lang="en-US" sz="1800" b="0" dirty="0" smtClean="0">
                <a:solidFill>
                  <a:srgbClr val="41458F"/>
                </a:solidFill>
              </a:rPr>
              <a:t>: </a:t>
            </a:r>
            <a:r>
              <a:rPr lang="en-US" sz="1800" b="0" dirty="0" err="1" smtClean="0">
                <a:solidFill>
                  <a:srgbClr val="41458F"/>
                </a:solidFill>
              </a:rPr>
              <a:t>lin</a:t>
            </a:r>
            <a:r>
              <a:rPr lang="pl-PL" sz="1800" b="0" dirty="0" smtClean="0">
                <a:solidFill>
                  <a:srgbClr val="41458F"/>
                </a:solidFill>
              </a:rPr>
              <a:t>iak</a:t>
            </a:r>
            <a:r>
              <a:rPr lang="en-US" sz="1800" b="0" dirty="0" smtClean="0">
                <a:solidFill>
                  <a:srgbClr val="41458F"/>
                </a:solidFill>
              </a:rPr>
              <a:t> + s</a:t>
            </a:r>
            <a:r>
              <a:rPr lang="pl-PL" sz="1800" b="0" dirty="0" smtClean="0">
                <a:solidFill>
                  <a:srgbClr val="41458F"/>
                </a:solidFill>
              </a:rPr>
              <a:t>ynchrotron </a:t>
            </a:r>
            <a:r>
              <a:rPr lang="en-US" sz="1800" b="0" dirty="0" smtClean="0">
                <a:solidFill>
                  <a:srgbClr val="41458F"/>
                </a:solidFill>
              </a:rPr>
              <a:t>(</a:t>
            </a:r>
            <a:r>
              <a:rPr lang="en-US" sz="1800" b="0" dirty="0" err="1" smtClean="0">
                <a:solidFill>
                  <a:srgbClr val="41458F"/>
                </a:solidFill>
              </a:rPr>
              <a:t>mechani</a:t>
            </a:r>
            <a:r>
              <a:rPr lang="pl-PL" sz="1800" b="0" dirty="0" smtClean="0">
                <a:solidFill>
                  <a:srgbClr val="41458F"/>
                </a:solidFill>
              </a:rPr>
              <a:t>ka i próżnia</a:t>
            </a:r>
            <a:r>
              <a:rPr lang="en-US" sz="1800" b="0" dirty="0" smtClean="0">
                <a:solidFill>
                  <a:srgbClr val="41458F"/>
                </a:solidFill>
              </a:rPr>
              <a:t>) – </a:t>
            </a:r>
            <a:r>
              <a:rPr lang="en-US" sz="2000" dirty="0" smtClean="0">
                <a:solidFill>
                  <a:srgbClr val="41458F"/>
                </a:solidFill>
              </a:rPr>
              <a:t>NCBJ</a:t>
            </a:r>
            <a:endParaRPr lang="en-US" sz="2000" dirty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800" b="0" dirty="0" smtClean="0">
                <a:solidFill>
                  <a:srgbClr val="41458F"/>
                </a:solidFill>
              </a:rPr>
              <a:t>Integracja aparatury z infrastrukturą budynku: systemy</a:t>
            </a:r>
            <a:r>
              <a:rPr lang="en-US" sz="1800" b="0" dirty="0" smtClean="0">
                <a:solidFill>
                  <a:srgbClr val="41458F"/>
                </a:solidFill>
              </a:rPr>
              <a:t> PLC, PSS</a:t>
            </a:r>
            <a:r>
              <a:rPr lang="pl-PL" sz="1800" b="0" dirty="0" smtClean="0">
                <a:solidFill>
                  <a:srgbClr val="41458F"/>
                </a:solidFill>
              </a:rPr>
              <a:t>, instalacje elektryczne, wody chłodzącej</a:t>
            </a:r>
            <a:r>
              <a:rPr lang="en-US" sz="1800" b="0" dirty="0" smtClean="0">
                <a:solidFill>
                  <a:srgbClr val="41458F"/>
                </a:solidFill>
              </a:rPr>
              <a:t> – </a:t>
            </a:r>
            <a:r>
              <a:rPr lang="en-US" sz="2000" dirty="0" smtClean="0">
                <a:solidFill>
                  <a:srgbClr val="41458F"/>
                </a:solidFill>
              </a:rPr>
              <a:t>ZSK</a:t>
            </a:r>
            <a:endParaRPr lang="pl-PL" sz="2000" dirty="0" smtClean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2000" b="0" dirty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800" b="0" dirty="0" smtClean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800" b="0" dirty="0" smtClean="0">
                <a:solidFill>
                  <a:srgbClr val="41458F"/>
                </a:solidFill>
              </a:rPr>
              <a:t>Konstrukcje mechaniczne</a:t>
            </a:r>
            <a:r>
              <a:rPr lang="en-US" sz="1800" b="0" dirty="0" smtClean="0">
                <a:solidFill>
                  <a:srgbClr val="41458F"/>
                </a:solidFill>
              </a:rPr>
              <a:t>, </a:t>
            </a:r>
            <a:r>
              <a:rPr lang="pl-PL" sz="1800" b="0" dirty="0" smtClean="0">
                <a:solidFill>
                  <a:srgbClr val="41458F"/>
                </a:solidFill>
              </a:rPr>
              <a:t>transport wewnętrzny i logistyka </a:t>
            </a:r>
            <a:r>
              <a:rPr lang="en-US" sz="1800" b="0" dirty="0" smtClean="0">
                <a:solidFill>
                  <a:srgbClr val="41458F"/>
                </a:solidFill>
              </a:rPr>
              <a:t> - </a:t>
            </a:r>
            <a:r>
              <a:rPr lang="en-US" sz="2000" dirty="0" smtClean="0">
                <a:solidFill>
                  <a:srgbClr val="41458F"/>
                </a:solidFill>
              </a:rPr>
              <a:t>DUDMET</a:t>
            </a:r>
            <a:endParaRPr lang="pl-PL" sz="2000" dirty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2000" b="0" dirty="0" smtClean="0">
                <a:solidFill>
                  <a:srgbClr val="41458F"/>
                </a:solidFill>
              </a:rPr>
              <a:t>Aparatura próżniowa </a:t>
            </a:r>
            <a:r>
              <a:rPr lang="pl-PL" sz="2000" b="0" dirty="0">
                <a:solidFill>
                  <a:srgbClr val="41458F"/>
                </a:solidFill>
              </a:rPr>
              <a:t>– PREVAC Sp. z o.o. </a:t>
            </a:r>
            <a:endParaRPr lang="en-US" sz="2000" b="0" dirty="0">
              <a:solidFill>
                <a:srgbClr val="41458F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dirty="0" smtClean="0"/>
          </a:p>
          <a:p>
            <a:endParaRPr lang="pl-PL" sz="1600" dirty="0" smtClean="0"/>
          </a:p>
          <a:p>
            <a:pPr marL="342900" indent="-342900">
              <a:buAutoNum type="arabicPeriod"/>
            </a:pPr>
            <a:endParaRPr lang="pl-PL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6453336"/>
            <a:ext cx="406794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9" y="2924956"/>
            <a:ext cx="2633571" cy="7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64" y="4056044"/>
            <a:ext cx="1437761" cy="81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7" y="1693766"/>
            <a:ext cx="1362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48"/>
            <a:ext cx="342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20" y="4869172"/>
            <a:ext cx="885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r>
              <a:rPr lang="pl-PL" sz="1800" dirty="0" smtClean="0">
                <a:solidFill>
                  <a:schemeClr val="accent2"/>
                </a:solidFill>
              </a:rPr>
              <a:t>17.07.2014 – Wizyta </a:t>
            </a:r>
            <a:r>
              <a:rPr lang="pl-PL" sz="1800" dirty="0" smtClean="0">
                <a:solidFill>
                  <a:srgbClr val="00518E"/>
                </a:solidFill>
              </a:rPr>
              <a:t>Podsekretarza Stanu w MNiSW Prof. Włodzisława Ducha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518E"/>
                </a:solidFill>
              </a:rPr>
              <a:t> </a:t>
            </a:r>
          </a:p>
          <a:p>
            <a:r>
              <a:rPr lang="pl-PL" sz="1800" dirty="0" smtClean="0">
                <a:solidFill>
                  <a:schemeClr val="accent2"/>
                </a:solidFill>
              </a:rPr>
              <a:t>17.09.2014 - Wizyta </a:t>
            </a:r>
            <a:r>
              <a:rPr lang="pl-PL" sz="1800" dirty="0">
                <a:solidFill>
                  <a:schemeClr val="accent2"/>
                </a:solidFill>
              </a:rPr>
              <a:t>Sejmowej Komisji Innowacyjności i Nowoczesnych </a:t>
            </a:r>
            <a:r>
              <a:rPr lang="pl-PL" sz="1800" dirty="0" smtClean="0">
                <a:solidFill>
                  <a:schemeClr val="accent2"/>
                </a:solidFill>
              </a:rPr>
              <a:t>Technologii</a:t>
            </a:r>
          </a:p>
          <a:p>
            <a:endParaRPr lang="pl-PL" sz="1800" dirty="0" smtClean="0">
              <a:solidFill>
                <a:schemeClr val="accent2"/>
              </a:solidFill>
            </a:endParaRPr>
          </a:p>
          <a:p>
            <a:r>
              <a:rPr lang="pl-PL" sz="1800" dirty="0" smtClean="0">
                <a:solidFill>
                  <a:schemeClr val="accent2"/>
                </a:solidFill>
              </a:rPr>
              <a:t>29.09.2014 – Wizyta Delegacji Wojewody Uppsali i przedstawicieli Urzędu Marszałkowskiego Województwa Małopolskiego</a:t>
            </a:r>
          </a:p>
          <a:p>
            <a:endParaRPr lang="pl-PL" sz="1800" dirty="0" smtClean="0">
              <a:solidFill>
                <a:schemeClr val="accent2"/>
              </a:solidFill>
            </a:endParaRPr>
          </a:p>
          <a:p>
            <a:r>
              <a:rPr lang="pl-PL" sz="1800" dirty="0" smtClean="0">
                <a:solidFill>
                  <a:schemeClr val="accent2"/>
                </a:solidFill>
              </a:rPr>
              <a:t>17-18.10.2014 – Projekt CENILS - Dni Otwarte SOLARIS</a:t>
            </a:r>
            <a:endParaRPr lang="pl-PL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chemeClr val="accent2"/>
              </a:solidFill>
            </a:endParaRPr>
          </a:p>
          <a:p>
            <a:r>
              <a:rPr lang="pl-PL" sz="1800" dirty="0" smtClean="0">
                <a:solidFill>
                  <a:srgbClr val="0033CC"/>
                </a:solidFill>
              </a:rPr>
              <a:t>18-19.11.2014 – posiedzenie Machine Advisory Board</a:t>
            </a:r>
          </a:p>
          <a:p>
            <a:pPr marL="0" indent="0">
              <a:buNone/>
            </a:pPr>
            <a:endParaRPr lang="pl-PL" sz="1800" dirty="0" smtClean="0">
              <a:solidFill>
                <a:srgbClr val="0033CC"/>
              </a:solidFill>
            </a:endParaRPr>
          </a:p>
          <a:p>
            <a:r>
              <a:rPr lang="pl-PL" sz="1800" dirty="0" smtClean="0">
                <a:solidFill>
                  <a:srgbClr val="0033CC"/>
                </a:solidFill>
              </a:rPr>
              <a:t>28.11. 2014 wizyta Podsekretarz Stanu Ministerstwa Infrastruktury i </a:t>
            </a:r>
            <a:r>
              <a:rPr lang="pl-PL" sz="1800" dirty="0">
                <a:solidFill>
                  <a:srgbClr val="0033CC"/>
                </a:solidFill>
              </a:rPr>
              <a:t>Rozwoju Pani </a:t>
            </a:r>
            <a:r>
              <a:rPr lang="pl-PL" sz="1800" dirty="0" smtClean="0">
                <a:solidFill>
                  <a:srgbClr val="0033CC"/>
                </a:solidFill>
              </a:rPr>
              <a:t>Iwony Wendel.</a:t>
            </a:r>
            <a:endParaRPr lang="en-US" sz="18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chemeClr val="accent2"/>
              </a:solidFill>
            </a:endParaRPr>
          </a:p>
          <a:p>
            <a:endParaRPr lang="pl-PL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2132733" y="588276"/>
            <a:ext cx="5103092" cy="35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SOLARIS – zainteresowanie – działania PR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92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Deklaracja MNiSW na etapie zatwierdzania projektu</a:t>
            </a:r>
          </a:p>
          <a:p>
            <a:pPr>
              <a:buFont typeface="+mj-lt"/>
              <a:buAutoNum type="arabicPeriod"/>
            </a:pPr>
            <a:endParaRPr lang="pl-PL" sz="1800" dirty="0" smtClean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Aktualne wskazanie działań MNiSW – SPUB + kontekst PMDIB</a:t>
            </a:r>
          </a:p>
          <a:p>
            <a:pPr>
              <a:buFont typeface="+mj-lt"/>
              <a:buAutoNum type="arabicPeriod"/>
            </a:pPr>
            <a:endParaRPr lang="pl-PL" sz="1800" dirty="0" smtClean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800" dirty="0" smtClean="0">
                <a:solidFill>
                  <a:schemeClr val="accent2"/>
                </a:solidFill>
              </a:rPr>
              <a:t>Regionalna </a:t>
            </a:r>
            <a:r>
              <a:rPr lang="pl-PL" sz="1800" dirty="0">
                <a:solidFill>
                  <a:schemeClr val="accent2"/>
                </a:solidFill>
              </a:rPr>
              <a:t>Strategia Innowacji Województwa Małopolskiego (</a:t>
            </a:r>
            <a:r>
              <a:rPr lang="pl-PL" sz="1800" dirty="0" smtClean="0">
                <a:solidFill>
                  <a:schemeClr val="accent2"/>
                </a:solidFill>
              </a:rPr>
              <a:t>RSIWM)</a:t>
            </a:r>
          </a:p>
          <a:p>
            <a:pPr lvl="1"/>
            <a:r>
              <a:rPr lang="pl-PL" sz="1600" dirty="0" smtClean="0">
                <a:solidFill>
                  <a:schemeClr val="accent2"/>
                </a:solidFill>
              </a:rPr>
              <a:t>RSIWM </a:t>
            </a:r>
            <a:r>
              <a:rPr lang="pl-PL" sz="1600" dirty="0">
                <a:solidFill>
                  <a:schemeClr val="accent2"/>
                </a:solidFill>
              </a:rPr>
              <a:t>jest jednym z Programów Strategicznych tworzących Strategię Rozwoju Województwa Małopolskiego, najważniejszy dokument planistyczny samorządu małopolskiego</a:t>
            </a:r>
            <a:r>
              <a:rPr lang="pl-PL" sz="1600" dirty="0" smtClean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pl-PL" sz="1600" dirty="0">
                <a:solidFill>
                  <a:schemeClr val="accent2"/>
                </a:solidFill>
              </a:rPr>
              <a:t>Projekt pod tytułem „Rozwój Narodowego Centrum Promieniowania Synchrotronowego SOLARIS” został wpisany do RSIWM, przyjętej przez Zarząd Województwa </a:t>
            </a:r>
            <a:r>
              <a:rPr lang="pl-PL" sz="1600" dirty="0" smtClean="0">
                <a:solidFill>
                  <a:schemeClr val="accent2"/>
                </a:solidFill>
              </a:rPr>
              <a:t>Małopolskiego</a:t>
            </a:r>
          </a:p>
          <a:p>
            <a:pPr marL="457200" lvl="1" indent="0">
              <a:buNone/>
            </a:pPr>
            <a:r>
              <a:rPr lang="pl-PL" sz="1600" dirty="0">
                <a:solidFill>
                  <a:schemeClr val="accent2"/>
                </a:solidFill>
              </a:rPr>
              <a:t> </a:t>
            </a:r>
            <a:r>
              <a:rPr lang="pl-PL" sz="1600" dirty="0" smtClean="0">
                <a:solidFill>
                  <a:schemeClr val="accent2"/>
                </a:solidFill>
              </a:rPr>
              <a:t>     3 </a:t>
            </a:r>
            <a:r>
              <a:rPr lang="pl-PL" sz="1600" dirty="0">
                <a:solidFill>
                  <a:schemeClr val="accent2"/>
                </a:solidFill>
              </a:rPr>
              <a:t>czerwca 2014 r</a:t>
            </a:r>
            <a:r>
              <a:rPr lang="pl-PL" sz="1600" dirty="0" smtClean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pl-PL" sz="1600" dirty="0" smtClean="0">
                <a:solidFill>
                  <a:schemeClr val="accent2"/>
                </a:solidFill>
              </a:rPr>
              <a:t>Marszałek </a:t>
            </a:r>
            <a:r>
              <a:rPr lang="pl-PL" sz="1600" dirty="0">
                <a:solidFill>
                  <a:schemeClr val="accent2"/>
                </a:solidFill>
              </a:rPr>
              <a:t>Województwa </a:t>
            </a:r>
            <a:r>
              <a:rPr lang="pl-PL" sz="1600" dirty="0" smtClean="0">
                <a:solidFill>
                  <a:schemeClr val="accent2"/>
                </a:solidFill>
              </a:rPr>
              <a:t>podejmuje starania </a:t>
            </a:r>
            <a:r>
              <a:rPr lang="pl-PL" sz="1600" dirty="0">
                <a:solidFill>
                  <a:schemeClr val="accent2"/>
                </a:solidFill>
              </a:rPr>
              <a:t>wprowadzenia projektu do nowego, negocjowanego obecnie tzw. kontraktu </a:t>
            </a:r>
            <a:r>
              <a:rPr lang="pl-PL" sz="1600" dirty="0" smtClean="0">
                <a:solidFill>
                  <a:schemeClr val="accent2"/>
                </a:solidFill>
              </a:rPr>
              <a:t>wojewódzkiego</a:t>
            </a:r>
            <a:endParaRPr lang="pl-PL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518E"/>
                </a:solidFill>
              </a:rPr>
              <a:t> </a:t>
            </a:r>
          </a:p>
          <a:p>
            <a:pPr marL="0" indent="0">
              <a:buNone/>
            </a:pPr>
            <a:endParaRPr lang="pl-PL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chemeClr val="accent2"/>
              </a:solidFill>
            </a:endParaRPr>
          </a:p>
          <a:p>
            <a:endParaRPr lang="pl-PL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2132733" y="588276"/>
            <a:ext cx="5103092" cy="35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SOLARIS – finansowanie kosztów operacyjnych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1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75" y="3238265"/>
            <a:ext cx="6825859" cy="1313485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 smtClean="0">
                <a:solidFill>
                  <a:schemeClr val="accent2"/>
                </a:solidFill>
              </a:rPr>
              <a:t>„......</a:t>
            </a:r>
            <a:r>
              <a:rPr lang="pl-PL" sz="2000" dirty="0" smtClean="0">
                <a:solidFill>
                  <a:schemeClr val="accent2"/>
                </a:solidFill>
              </a:rPr>
              <a:t>Znaczące </a:t>
            </a:r>
            <a:r>
              <a:rPr lang="pl-PL" sz="2000" dirty="0">
                <a:solidFill>
                  <a:schemeClr val="accent2"/>
                </a:solidFill>
              </a:rPr>
              <a:t>zaangażowanie </a:t>
            </a:r>
            <a:r>
              <a:rPr lang="pl-PL" sz="2000" dirty="0" smtClean="0">
                <a:solidFill>
                  <a:schemeClr val="accent2"/>
                </a:solidFill>
              </a:rPr>
              <a:t>Polski w </a:t>
            </a:r>
            <a:r>
              <a:rPr lang="pl-PL" sz="2000" dirty="0">
                <a:solidFill>
                  <a:schemeClr val="accent2"/>
                </a:solidFill>
              </a:rPr>
              <a:t>budowę strategicznej infrastruktury badawczej, opartej o unikalne urządzenia badawcze</a:t>
            </a:r>
            <a:r>
              <a:rPr lang="pl-PL" sz="2000" dirty="0" smtClean="0">
                <a:solidFill>
                  <a:schemeClr val="accent2"/>
                </a:solidFill>
              </a:rPr>
              <a:t>, jest </a:t>
            </a:r>
            <a:r>
              <a:rPr lang="pl-PL" sz="2000" dirty="0">
                <a:solidFill>
                  <a:schemeClr val="accent2"/>
                </a:solidFill>
              </a:rPr>
              <a:t>zatem naszą rozwojową </a:t>
            </a:r>
            <a:r>
              <a:rPr lang="pl-PL" sz="2000" dirty="0" smtClean="0">
                <a:solidFill>
                  <a:schemeClr val="accent2"/>
                </a:solidFill>
              </a:rPr>
              <a:t>koniecznością....”</a:t>
            </a:r>
            <a:endParaRPr lang="pl-PL" sz="2000" b="1" dirty="0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2339751" y="260648"/>
            <a:ext cx="4896073" cy="515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pl-PL" sz="2400" dirty="0" smtClean="0">
                <a:solidFill>
                  <a:sysClr val="window" lastClr="FFFFFF"/>
                </a:solidFill>
                <a:latin typeface="Calibri"/>
              </a:rPr>
              <a:t>SOLARIS</a:t>
            </a:r>
          </a:p>
          <a:p>
            <a:pPr lvl="0" fontAlgn="auto">
              <a:spcAft>
                <a:spcPts val="0"/>
              </a:spcAft>
            </a:pPr>
            <a:r>
              <a:rPr lang="pl-PL" sz="2400" dirty="0" smtClean="0">
                <a:solidFill>
                  <a:sysClr val="window" lastClr="FFFFFF"/>
                </a:solidFill>
                <a:latin typeface="Calibri"/>
              </a:rPr>
              <a:t> Polska </a:t>
            </a:r>
            <a:r>
              <a:rPr lang="pl-PL" sz="2400" dirty="0">
                <a:solidFill>
                  <a:sysClr val="window" lastClr="FFFFFF"/>
                </a:solidFill>
                <a:latin typeface="Calibri"/>
              </a:rPr>
              <a:t>Mapa Drogowa Infrastruktury Badawczej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24544" y="256490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pl-PL" sz="1400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5787" y="908833"/>
            <a:ext cx="9144000" cy="838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600" kern="0" dirty="0">
                <a:solidFill>
                  <a:schemeClr val="accent2"/>
                </a:solidFill>
              </a:rPr>
              <a:t>Lista przedsięwzięć - Grupa </a:t>
            </a:r>
            <a:r>
              <a:rPr lang="pl-PL" sz="1600" kern="0" dirty="0" smtClean="0">
                <a:solidFill>
                  <a:schemeClr val="accent2"/>
                </a:solidFill>
              </a:rPr>
              <a:t>2:</a:t>
            </a:r>
          </a:p>
          <a:p>
            <a:pPr marL="0" indent="0">
              <a:buFontTx/>
              <a:buNone/>
            </a:pPr>
            <a:r>
              <a:rPr lang="pl-PL" sz="1600" kern="0" dirty="0" smtClean="0">
                <a:solidFill>
                  <a:schemeClr val="accent2"/>
                </a:solidFill>
              </a:rPr>
              <a:t>Rozwój </a:t>
            </a:r>
            <a:r>
              <a:rPr lang="pl-PL" sz="1600" kern="0" dirty="0">
                <a:solidFill>
                  <a:schemeClr val="accent2"/>
                </a:solidFill>
              </a:rPr>
              <a:t>nauki poprzez </a:t>
            </a:r>
            <a:r>
              <a:rPr lang="pl-PL" sz="1600" kern="0" dirty="0">
                <a:solidFill>
                  <a:srgbClr val="FF0000"/>
                </a:solidFill>
              </a:rPr>
              <a:t>badania interdyscyplinarne </a:t>
            </a:r>
            <a:r>
              <a:rPr lang="pl-PL" sz="1600" kern="0" dirty="0">
                <a:solidFill>
                  <a:schemeClr val="accent2"/>
                </a:solidFill>
              </a:rPr>
              <a:t>(m.in. wykorzystanie źródeł promieniowania synchrotronowego, laserowego i rentgenowskiego oraz neutronowego w rozmaitych obszarach nauki).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40930" y="1747607"/>
            <a:ext cx="6924656" cy="5110393"/>
            <a:chOff x="1040930" y="1747607"/>
            <a:chExt cx="6924656" cy="511039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30" y="1747607"/>
              <a:ext cx="6924656" cy="280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30" y="4494660"/>
              <a:ext cx="6924656" cy="236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40930" y="2204864"/>
              <a:ext cx="6843438" cy="72008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0930" y="6237312"/>
              <a:ext cx="6846704" cy="606892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63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l-PL" sz="2400" smtClean="0"/>
              <a:t>SOLARIS </a:t>
            </a:r>
            <a:r>
              <a:rPr lang="en-US" sz="2400" smtClean="0"/>
              <a:t>March 2012</a:t>
            </a:r>
          </a:p>
        </p:txBody>
      </p:sp>
      <p:pic>
        <p:nvPicPr>
          <p:cNvPr id="13315" name="Picture 2" descr="C:\Users\Marek\Documents\IFUJs\Krako\Pictures\Budowa\120316\IMG_4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" y="2955926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Marek\Documents\IFUJs\Krako\Pictures\Budowa\120316\IMG_4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94" y="2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94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602" name="Picture 2" descr="C:\Users\Marek\Documents\IFUJs\Krako\Conferences\E-MRS Wawa sept 2013\World synchrotr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46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256977" y="312738"/>
            <a:ext cx="468052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000" dirty="0" smtClean="0">
                <a:solidFill>
                  <a:schemeClr val="bg1"/>
                </a:solidFill>
              </a:rPr>
              <a:t>~ 60 (20) s</a:t>
            </a:r>
            <a:r>
              <a:rPr lang="en-US" sz="2000" dirty="0" err="1" smtClean="0">
                <a:solidFill>
                  <a:schemeClr val="bg1"/>
                </a:solidFill>
              </a:rPr>
              <a:t>ynchrotron</a:t>
            </a:r>
            <a:r>
              <a:rPr lang="pl-PL" sz="2000" dirty="0" smtClean="0">
                <a:solidFill>
                  <a:schemeClr val="bg1"/>
                </a:solidFill>
              </a:rPr>
              <a:t>ów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świecie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ichf.edu.pl/images/baner_refleks_ichf_logo_nizszy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chf.edu.pl/images/baner_refleks_ichf_logo_nizszy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5175" y="941768"/>
            <a:ext cx="6389754" cy="5916232"/>
            <a:chOff x="1625681" y="719338"/>
            <a:chExt cx="6389754" cy="5916232"/>
          </a:xfrm>
        </p:grpSpPr>
        <p:grpSp>
          <p:nvGrpSpPr>
            <p:cNvPr id="3" name="Group 2"/>
            <p:cNvGrpSpPr/>
            <p:nvPr/>
          </p:nvGrpSpPr>
          <p:grpSpPr>
            <a:xfrm>
              <a:off x="1625681" y="719338"/>
              <a:ext cx="6389754" cy="5916232"/>
              <a:chOff x="1673158" y="967700"/>
              <a:chExt cx="6389754" cy="5916232"/>
            </a:xfrm>
          </p:grpSpPr>
          <p:pic>
            <p:nvPicPr>
              <p:cNvPr id="25604" name="Picture 4" descr="C:\Users\Marek\Documents\IFUJs\Krako\Conferences\E-MRS Wawa sept 2013\Synchrotrons map EU - HR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3158" y="967700"/>
                <a:ext cx="6389754" cy="5916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7" name="Picture 3" descr="C:\Users\Marek\Documents\IFUJs\Krako\Pictures\SOLARIS\2014-SPRING\budynek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405" y="2822063"/>
                <a:ext cx="974030" cy="730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6477" y="2639101"/>
                <a:ext cx="349573" cy="36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743" y="3771473"/>
              <a:ext cx="2286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4804834" y="3985091"/>
            <a:ext cx="144015" cy="1211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-23809" y="877888"/>
            <a:ext cx="8229601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pl-PL" sz="2400" dirty="0" smtClean="0">
                <a:solidFill>
                  <a:schemeClr val="accent6"/>
                </a:solidFill>
              </a:rPr>
              <a:t>SOLARIS </a:t>
            </a:r>
            <a:r>
              <a:rPr lang="pl-PL" sz="2400" dirty="0">
                <a:solidFill>
                  <a:schemeClr val="accent6"/>
                </a:solidFill>
              </a:rPr>
              <a:t>g</a:t>
            </a:r>
            <a:r>
              <a:rPr lang="pl-PL" sz="2400" dirty="0" smtClean="0">
                <a:solidFill>
                  <a:schemeClr val="accent6"/>
                </a:solidFill>
              </a:rPr>
              <a:t>rudzień</a:t>
            </a:r>
            <a:r>
              <a:rPr lang="en-US" sz="2400" dirty="0" smtClean="0">
                <a:solidFill>
                  <a:schemeClr val="accent6"/>
                </a:solidFill>
              </a:rPr>
              <a:t> 2012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427537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80"/>
            <a:ext cx="4851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29050"/>
            <a:ext cx="455771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1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974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arek\Documents\IFUJs\Krako\PTPS\ISSRNS_2012\ISSRNS 2012 Talk\Bessy experimental ha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0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715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ek\Documents\IFUJs\Krako\PTPS\ISSRNS_2012\ISSRNS 2012 Talk\SR experi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24" y="2949375"/>
            <a:ext cx="4907976" cy="3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60118"/>
            <a:ext cx="467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99"/>
                </a:solidFill>
              </a:rPr>
              <a:t>Synchrotron – </a:t>
            </a:r>
            <a:r>
              <a:rPr lang="pl-PL" sz="2000" b="1" dirty="0" smtClean="0">
                <a:solidFill>
                  <a:srgbClr val="333399"/>
                </a:solidFill>
              </a:rPr>
              <a:t>hala eksperymentalna</a:t>
            </a:r>
            <a:endParaRPr lang="pl-PL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728192"/>
          </a:xfrm>
        </p:spPr>
        <p:txBody>
          <a:bodyPr/>
          <a:lstStyle/>
          <a:p>
            <a:r>
              <a:rPr lang="pl-PL" sz="2400" dirty="0" smtClean="0">
                <a:solidFill>
                  <a:schemeClr val="accent2"/>
                </a:solidFill>
              </a:rPr>
              <a:t>Podziękowania dla Władz i Administracji UJ za pomoc w realizacji projektu</a:t>
            </a:r>
          </a:p>
          <a:p>
            <a:pPr lvl="1"/>
            <a:r>
              <a:rPr lang="pl-PL" sz="1800" dirty="0" smtClean="0">
                <a:solidFill>
                  <a:schemeClr val="accent2"/>
                </a:solidFill>
              </a:rPr>
              <a:t>w rozwiązywaniu problemów formalno prawnych</a:t>
            </a:r>
          </a:p>
          <a:p>
            <a:pPr lvl="1"/>
            <a:r>
              <a:rPr lang="pl-PL" sz="1800" dirty="0" smtClean="0">
                <a:solidFill>
                  <a:schemeClr val="accent2"/>
                </a:solidFill>
              </a:rPr>
              <a:t>w staraniach o zapewnienie finansowania po zakończeniu realizacji projektu</a:t>
            </a:r>
            <a:endParaRPr lang="pl-PL" sz="1800" dirty="0" smtClean="0">
              <a:solidFill>
                <a:srgbClr val="00518E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rgbClr val="00518E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endParaRPr lang="pl-PL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31840" y="980728"/>
            <a:ext cx="2986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2425" lvl="1" indent="0">
              <a:defRPr/>
            </a:pPr>
            <a:r>
              <a:rPr lang="en-US" sz="1600" b="1" dirty="0" smtClean="0">
                <a:solidFill>
                  <a:srgbClr val="3737A7"/>
                </a:solidFill>
              </a:rPr>
              <a:t>SOLARIS</a:t>
            </a:r>
            <a:r>
              <a:rPr lang="pl-PL" sz="1600" b="1" dirty="0" smtClean="0">
                <a:solidFill>
                  <a:srgbClr val="3737A7"/>
                </a:solidFill>
              </a:rPr>
              <a:t> June 2014</a:t>
            </a:r>
            <a:endParaRPr lang="en-US" sz="1600" b="1" dirty="0" smtClean="0">
              <a:solidFill>
                <a:srgbClr val="3737A7"/>
              </a:solidFill>
            </a:endParaRPr>
          </a:p>
        </p:txBody>
      </p:sp>
      <p:pic>
        <p:nvPicPr>
          <p:cNvPr id="9220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170" name="Picture 2" descr="C:\Users\Marek\Documents\IFUJs\Krako\Pictures\SOLARIS\2014-SPRING\budyne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" y="914052"/>
            <a:ext cx="7920000" cy="59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Marek\Documents\IFUJs\Krako\Pictures\SOLARIS\2014-SPRING\17 czerwca 2014 pierśc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388461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Marek\Documents\IFUJs\Krako\Pictures\SOLARIS\2014-SPRING\dok załadowcz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436245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Marek\Documents\IFUJs\Krako\Pictures\SOLARIS\2014-SPRING\dostawa urządzen do stabiliz. temp. strukt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-3608388"/>
            <a:ext cx="1601788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Marek\Documents\IFUJs\Krako\Pictures\SOLARIS\2014-SPRING\dostawa urządzenia do stabilizacji temperatury struktur przyspieszających liniaka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-3375025"/>
            <a:ext cx="1601788" cy="12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Marek\Documents\IFUJs\Krako\Pictures\SOLARIS\2014-SPRING\dostawa zasilacze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-3830638"/>
            <a:ext cx="1201737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Marek\Documents\IFUJs\Krako\Pictures\SOLARIS\2014-SPRING\dostawa zasilacze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3651250"/>
            <a:ext cx="1601787" cy="12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Marek\Documents\IFUJs\Krako\Pictures\SOLARIS\2014-SPRING\działo elektronow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1" y="-10036496"/>
            <a:ext cx="28938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Marek\Documents\IFUJs\Krako\Pictures\SOLARIS\2014-SPRING\IMG_88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775" y="-6745288"/>
            <a:ext cx="2090738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Marek\Documents\IFUJs\Krako\Pictures\SOLARIS\2014-SPRING\kuchni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0" y="-697865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Marek\Documents\IFUJs\Krako\Pictures\SOLARIS\2014-SPRING\modulatory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050" y="-907256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25023" y="6477785"/>
            <a:ext cx="35189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hlinkClick r:id="rId14"/>
              </a:rPr>
              <a:t>http://www.synchrotron.uj.edu.pl</a:t>
            </a:r>
            <a:r>
              <a:rPr lang="en-US" i="1" dirty="0" smtClean="0">
                <a:solidFill>
                  <a:schemeClr val="bg1"/>
                </a:solidFill>
                <a:hlinkClick r:id="rId14"/>
              </a:rPr>
              <a:t>/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69731" y="980728"/>
            <a:ext cx="6782177" cy="11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rgbClr val="FFFFFF"/>
                </a:solidFill>
              </a:rPr>
              <a:t>Zapraszam </a:t>
            </a:r>
            <a:r>
              <a:rPr lang="pl-PL" sz="2000" dirty="0">
                <a:solidFill>
                  <a:srgbClr val="FFFFFF"/>
                </a:solidFill>
              </a:rPr>
              <a:t>do SOLARIS w trakcie instalacji </a:t>
            </a:r>
            <a:r>
              <a:rPr lang="pl-PL" sz="2000" dirty="0" smtClean="0">
                <a:solidFill>
                  <a:srgbClr val="FFFFFF"/>
                </a:solidFill>
              </a:rPr>
              <a:t>urządzeń!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FFFFFF"/>
                </a:solidFill>
              </a:rPr>
              <a:t>Zapraszam na otwarcie!</a:t>
            </a:r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FFFFFF"/>
                </a:solidFill>
              </a:rPr>
              <a:t>Dziękuję za uwagę!</a:t>
            </a:r>
          </a:p>
          <a:p>
            <a:pPr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168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Największa, multidyscyplinarna infrastruktura badawcza </a:t>
            </a:r>
            <a:r>
              <a:rPr lang="pl-P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tej części Europy</a:t>
            </a:r>
          </a:p>
          <a:p>
            <a:pPr lvl="1"/>
            <a:r>
              <a:rPr lang="pl-P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Synchrotron – akcelerator jako unikalne źródło promieniowania elektromagnetycznego w zakresie:  podczerwień – promieniowanie rentgenowskie</a:t>
            </a:r>
          </a:p>
          <a:p>
            <a:pPr lvl="1"/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umożliwia </a:t>
            </a: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prowadzenie pomiarów wielu grupom na 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</a:t>
            </a:r>
          </a:p>
          <a:p>
            <a:pPr marL="457200" lvl="1" indent="0">
              <a:buNone/>
            </a:pP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l-P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20 stanowisk badawczych – różne techniki i dziedziny badań 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rojekt Polskiej Mapy Drogowej Infrastruktury Badawczej</a:t>
            </a:r>
          </a:p>
          <a:p>
            <a:pPr lvl="1"/>
            <a:endParaRPr lang="pl-PL" sz="16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pl-PL" sz="2800" dirty="0" smtClean="0">
              <a:solidFill>
                <a:srgbClr val="3737A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4D17-6251-423B-8C8E-93A6A2F356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8825" y="465931"/>
            <a:ext cx="91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</a:t>
            </a:r>
            <a:endParaRPr lang="pl-P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81000" y="140128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843808" y="383919"/>
            <a:ext cx="4392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Historia i założenia projektu</a:t>
            </a:r>
            <a:endParaRPr lang="pl-PL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4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1" y="196377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74913"/>
            <a:ext cx="2133600" cy="476250"/>
          </a:xfrm>
        </p:spPr>
        <p:txBody>
          <a:bodyPr/>
          <a:lstStyle/>
          <a:p>
            <a:pPr>
              <a:defRPr/>
            </a:pPr>
            <a:fld id="{2EB38465-0101-4D9F-B49F-460B7AB08C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7128" y="981461"/>
            <a:ext cx="8749755" cy="544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  <a:latin typeface="Tahoma" pitchFamily="34" charset="0"/>
              </a:rPr>
              <a:t>Motywacja</a:t>
            </a:r>
          </a:p>
          <a:p>
            <a:pPr marL="13144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Ponad 300 polskich użytkowników promieniowania synchrotronowego</a:t>
            </a:r>
          </a:p>
          <a:p>
            <a:pPr marL="13144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Polskie Towarzystwo Promieniowania Synchrotronowego (PTPS)</a:t>
            </a:r>
          </a:p>
          <a:p>
            <a:pPr marL="13144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Konsorcjum Polski Synchrotron – 36 uczelni i instytutów</a:t>
            </a:r>
          </a:p>
          <a:p>
            <a:pPr marL="13144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003399"/>
              </a:solidFill>
              <a:latin typeface="Tahoma" pitchFamily="34" charset="0"/>
            </a:endParaRPr>
          </a:p>
          <a:p>
            <a:pPr marL="857250" lvl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  <a:latin typeface="Tahoma" pitchFamily="34" charset="0"/>
              </a:rPr>
              <a:t>Historia</a:t>
            </a:r>
            <a:endParaRPr lang="pl-PL" dirty="0">
              <a:solidFill>
                <a:srgbClr val="C00000"/>
              </a:solidFill>
              <a:latin typeface="Tahoma" pitchFamily="34" charset="0"/>
            </a:endParaRPr>
          </a:p>
          <a:p>
            <a:pPr marL="13144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3399"/>
                </a:solidFill>
                <a:latin typeface="Tahoma" pitchFamily="34" charset="0"/>
              </a:rPr>
              <a:t>Wieloletnia historia starań </a:t>
            </a: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grup inicjatywnych z Krakowa o </a:t>
            </a:r>
            <a:r>
              <a:rPr lang="pl-PL" dirty="0">
                <a:solidFill>
                  <a:srgbClr val="003399"/>
                </a:solidFill>
                <a:latin typeface="Tahoma" pitchFamily="34" charset="0"/>
              </a:rPr>
              <a:t>synchrotron w </a:t>
            </a: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Polsce</a:t>
            </a:r>
          </a:p>
          <a:p>
            <a:pPr marL="13144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3399"/>
                </a:solidFill>
                <a:latin typeface="Tahoma" pitchFamily="34" charset="0"/>
              </a:rPr>
              <a:t>2010 – podpisanie umowy UJ-MNiSW</a:t>
            </a:r>
          </a:p>
          <a:p>
            <a:pPr marL="13144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Korelacja z projektem MAX-IV w Lund – wyjątkowa współpraca</a:t>
            </a:r>
          </a:p>
          <a:p>
            <a:pPr marL="1314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Nowy ośrodek MAX-IV - 2 synchrotrony:</a:t>
            </a:r>
          </a:p>
          <a:p>
            <a:pPr marL="1314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 - </a:t>
            </a:r>
            <a:r>
              <a:rPr lang="pl-PL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replika nowego synchrotronu w </a:t>
            </a: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MAX-lab (1.5 GeV)</a:t>
            </a:r>
          </a:p>
          <a:p>
            <a:pPr marL="13144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Rewolucyjna,</a:t>
            </a: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nowa technologia </a:t>
            </a: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magnesów – zintegrowane podwójne achromaty</a:t>
            </a:r>
          </a:p>
          <a:p>
            <a:pPr marL="13144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Nature 501, 148–149 (12 September 2013), doi:10.1038/501148a</a:t>
            </a:r>
            <a:endParaRPr lang="pl-PL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74913"/>
            <a:ext cx="2895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38" y="927596"/>
            <a:ext cx="8229600" cy="5669756"/>
          </a:xfrm>
        </p:spPr>
        <p:txBody>
          <a:bodyPr/>
          <a:lstStyle/>
          <a:p>
            <a:pPr marL="0" lvl="1" indent="0" algn="ctr">
              <a:buNone/>
            </a:pPr>
            <a:r>
              <a:rPr lang="pl-PL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Realizowany </a:t>
            </a:r>
            <a:r>
              <a:rPr lang="pl-PL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</a:t>
            </a:r>
            <a:r>
              <a:rPr lang="pl-PL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</a:t>
            </a:r>
          </a:p>
          <a:p>
            <a:pPr marL="0" lvl="1" indent="0" algn="ctr">
              <a:buNone/>
            </a:pPr>
            <a:r>
              <a:rPr lang="pl-PL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</a:t>
            </a:r>
            <a:r>
              <a:rPr lang="pl-PL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całego środowiska badawczego w Polsce i za granicą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Parametry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najlepsze możliwe w ramach budżetu</a:t>
            </a:r>
            <a:endParaRPr lang="pl-PL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synchrotron o energii 1,5 GeV, obwodzie 96m</a:t>
            </a:r>
          </a:p>
          <a:p>
            <a:pPr lvl="1"/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źródło promieniowania elektromagnetycznego w zakresie </a:t>
            </a:r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- X</a:t>
            </a:r>
          </a:p>
          <a:p>
            <a:pPr marL="457200" lvl="1" indent="0">
              <a:buNone/>
            </a:pPr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	o </a:t>
            </a:r>
            <a:r>
              <a:rPr lang="pl-PL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znakomitych</a:t>
            </a:r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parametrach – dzięki zastosowaniu rewolucyjnej 	technologii  </a:t>
            </a:r>
            <a:endParaRPr lang="en-US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</a:t>
            </a:r>
            <a:r>
              <a:rPr lang="en-US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realizacji</a:t>
            </a:r>
            <a:r>
              <a:rPr lang="en-US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dirty="0" err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kwiecie</a:t>
            </a:r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ń 2010 - kwiecień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Finanse</a:t>
            </a:r>
            <a:endParaRPr lang="pl-PL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całkowicie finansowany z funduszy strukturalnych</a:t>
            </a:r>
          </a:p>
          <a:p>
            <a:pPr lvl="1"/>
            <a:r>
              <a:rPr lang="pl-P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Początkowy budżet 40 M</a:t>
            </a:r>
            <a:r>
              <a:rPr lang="en-US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 (-&gt; 49 M€)</a:t>
            </a:r>
            <a:endParaRPr lang="en-US" sz="22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źniki</a:t>
            </a:r>
            <a:endParaRPr lang="pl-PL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Budynek</a:t>
            </a:r>
          </a:p>
          <a:p>
            <a:pPr lvl="1"/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Wstępny akcelerator liniowy</a:t>
            </a:r>
          </a:p>
          <a:p>
            <a:pPr lvl="1"/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Synchrotron</a:t>
            </a:r>
          </a:p>
          <a:p>
            <a:pPr lvl="1"/>
            <a:r>
              <a:rPr lang="pl-P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linie eksperymentalne – 3 stacje końcowe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4D17-6251-423B-8C8E-93A6A2F356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1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8825" y="465934"/>
            <a:ext cx="9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</a:t>
            </a:r>
            <a:r>
              <a:rPr lang="en-US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</a:t>
            </a:r>
            <a:r>
              <a:rPr lang="pl-PL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założenia</a:t>
            </a:r>
            <a:endParaRPr lang="pl-PL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9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69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sz="20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Pierwszy </a:t>
            </a: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tego typu projekt w 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Polsce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Finansowanie </a:t>
            </a: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funduszy europejskich – restrykcyjne </a:t>
            </a: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regulacje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Unikalność </a:t>
            </a: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Unikalna aparatura (indywidualny projekt i wykonanie)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Niestandardowe procedury przetargowe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Unikalna infrastruktura (budynek i instalacje)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Know-how przy instalacji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Know-how przy integracji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ekspertów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Nowe wyzwania na wszystkich poziomach: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Ministerstwa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Uniwersytet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3737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Zespół – 35 osób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4D17-6251-423B-8C8E-93A6A2F356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31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8825" y="465934"/>
            <a:ext cx="9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 - wyzwania</a:t>
            </a:r>
            <a:endParaRPr lang="pl-PL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1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8465-0101-4D9F-B49F-460B7AB08C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Marek\Documents\IFUJs\Krako\PTPS\ISSRNS_2012\ISSRNS 2012 Talk\K shell io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79" y="4145487"/>
            <a:ext cx="3584821" cy="27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9856" y="1834091"/>
            <a:ext cx="5637226" cy="4310335"/>
            <a:chOff x="0" y="1649425"/>
            <a:chExt cx="5637226" cy="4310335"/>
          </a:xfrm>
        </p:grpSpPr>
        <p:pic>
          <p:nvPicPr>
            <p:cNvPr id="6147" name="Picture 3" descr="C:\Users\Marek\Documents\IFUJs\Krako\Light sources\apsBIObrochuresml cro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9425"/>
              <a:ext cx="5637226" cy="431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lik:X-ray by Wilhelm Röntgen of Albert von Kölliker's hand - 18960123-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5" y="2747289"/>
              <a:ext cx="1689473" cy="26491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2407320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FF00"/>
                  </a:solidFill>
                </a:rPr>
                <a:t>1895</a:t>
              </a:r>
              <a:r>
                <a:rPr lang="en-US" dirty="0" smtClean="0">
                  <a:solidFill>
                    <a:srgbClr val="FFFF00"/>
                  </a:solidFill>
                </a:rPr>
                <a:t>              X-ray imaging           2012</a:t>
              </a:r>
              <a:endParaRPr lang="pl-PL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5134" y="781101"/>
            <a:ext cx="9144000" cy="115212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 err="1" smtClean="0">
                <a:solidFill>
                  <a:schemeClr val="accent2"/>
                </a:solidFill>
              </a:rPr>
              <a:t>R</a:t>
            </a:r>
            <a:r>
              <a:rPr lang="en-US" sz="2000" b="1" i="1" dirty="0" err="1" smtClean="0">
                <a:solidFill>
                  <a:schemeClr val="accent2"/>
                </a:solidFill>
                <a:latin typeface="Arial"/>
                <a:cs typeface="Arial"/>
              </a:rPr>
              <a:t>öntgen</a:t>
            </a:r>
            <a:r>
              <a:rPr lang="en-US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 – 1895</a:t>
            </a:r>
            <a:r>
              <a:rPr lang="pl-PL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 odkrycie promieniowania 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Lampy rentgenowskie</a:t>
            </a:r>
            <a:endParaRPr lang="en-US" sz="2000" b="1" i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Synchrotron</a:t>
            </a:r>
            <a:r>
              <a:rPr lang="pl-PL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y</a:t>
            </a:r>
            <a:r>
              <a:rPr lang="en-US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 – </a:t>
            </a:r>
            <a:r>
              <a:rPr lang="pl-PL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od 1960 kolejne generacje </a:t>
            </a:r>
            <a:r>
              <a:rPr lang="en-US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I, II, II </a:t>
            </a:r>
            <a:r>
              <a:rPr lang="pl-PL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i</a:t>
            </a:r>
            <a:r>
              <a:rPr lang="en-US" sz="2000" b="1" i="1" dirty="0" smtClean="0">
                <a:solidFill>
                  <a:schemeClr val="accent2"/>
                </a:solidFill>
                <a:latin typeface="Arial"/>
                <a:cs typeface="Arial"/>
              </a:rPr>
              <a:t> IV (FEL)</a:t>
            </a:r>
            <a:endParaRPr lang="pl-PL" sz="2000" b="1" i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9008" y="6205973"/>
            <a:ext cx="10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Nob</a:t>
            </a:r>
            <a:r>
              <a:rPr lang="pl-PL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7082" y="1969287"/>
            <a:ext cx="3376918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accent2"/>
                </a:solidFill>
              </a:rPr>
              <a:t>Badanie w skali atomowej: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2"/>
                </a:solidFill>
              </a:rPr>
              <a:t>Struktury materii,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accent2"/>
                </a:solidFill>
              </a:rPr>
              <a:t>Skladu atomowego</a:t>
            </a:r>
          </a:p>
          <a:p>
            <a:r>
              <a:rPr lang="pl-PL" sz="1600" b="1" dirty="0">
                <a:solidFill>
                  <a:schemeClr val="accent2"/>
                </a:solidFill>
              </a:rPr>
              <a:t>	</a:t>
            </a:r>
            <a:r>
              <a:rPr lang="pl-PL" sz="1600" b="1" dirty="0" smtClean="0">
                <a:solidFill>
                  <a:schemeClr val="accent2"/>
                </a:solidFill>
              </a:rPr>
              <a:t>i molekularnego,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accent2"/>
                </a:solidFill>
              </a:rPr>
              <a:t>Inżynieria atomowa i molekularna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accent2"/>
                </a:solidFill>
              </a:rPr>
              <a:t>Sterowanie procesami i reakcjami na skale atomową i molekularną</a:t>
            </a:r>
            <a:endParaRPr lang="en-US" sz="1600" b="1" dirty="0" smtClean="0">
              <a:solidFill>
                <a:schemeClr val="accent2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4136126">
            <a:off x="5055410" y="2223816"/>
            <a:ext cx="288032" cy="1105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126669">
            <a:off x="6679672" y="4212149"/>
            <a:ext cx="276064" cy="613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2392480">
            <a:off x="2787786" y="5280941"/>
            <a:ext cx="321367" cy="950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55215" y="28126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FF"/>
                </a:solidFill>
              </a:rPr>
              <a:t>Promieniowanie E-M w badaniach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11759" y="465931"/>
            <a:ext cx="4824066" cy="432048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SOLARIS – możliwości badawcze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6688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4D17-6251-423B-8C8E-93A6A2F356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pl-PL" sz="2000" b="1" dirty="0" smtClean="0">
                <a:solidFill>
                  <a:srgbClr val="C00000"/>
                </a:solidFill>
              </a:rPr>
              <a:t>Promieniowanie synchrotronowe - nowe możliwości badawcze</a:t>
            </a:r>
            <a:r>
              <a:rPr lang="pl-PL" sz="2000" b="1" dirty="0" smtClean="0">
                <a:solidFill>
                  <a:srgbClr val="003399"/>
                </a:solidFill>
              </a:rPr>
              <a:t>:</a:t>
            </a:r>
            <a:endParaRPr lang="pl-PL" sz="2000" b="1" dirty="0">
              <a:solidFill>
                <a:srgbClr val="003399"/>
              </a:solidFill>
            </a:endParaRPr>
          </a:p>
          <a:p>
            <a:pPr lvl="5"/>
            <a:endParaRPr lang="pl-PL" sz="2000" b="1" dirty="0">
              <a:solidFill>
                <a:srgbClr val="003399"/>
              </a:solidFill>
            </a:endParaRP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Fizyka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Chemia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Biologia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Geologia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Mineralogia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Środowisko naturalne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chemeClr val="accent2"/>
                </a:solidFill>
              </a:rPr>
              <a:t>Inżynieria materiałów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>
                <a:solidFill>
                  <a:srgbClr val="3737A7"/>
                </a:solidFill>
              </a:rPr>
              <a:t>Medycyna</a:t>
            </a: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accent2"/>
                </a:solidFill>
              </a:rPr>
              <a:t>Farmacja</a:t>
            </a:r>
            <a:endParaRPr lang="pl-PL" sz="1600" b="1" dirty="0">
              <a:solidFill>
                <a:schemeClr val="accent2"/>
              </a:solidFill>
            </a:endParaRP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accent2"/>
                </a:solidFill>
              </a:rPr>
              <a:t>Archeologia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b="1" dirty="0" smtClean="0">
                <a:solidFill>
                  <a:schemeClr val="accent2"/>
                </a:solidFill>
              </a:rPr>
              <a:t>Historia sztuki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2571750" lvl="5" indent="-285750">
              <a:buFont typeface="Wingdings" pitchFamily="2" charset="2"/>
              <a:buChar char="Ø"/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 marL="2571750" lvl="5" indent="-285750"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2"/>
                </a:solidFill>
              </a:rPr>
              <a:t>w </a:t>
            </a:r>
            <a:r>
              <a:rPr lang="pl-PL" sz="1600" dirty="0">
                <a:solidFill>
                  <a:schemeClr val="accent2"/>
                </a:solidFill>
              </a:rPr>
              <a:t>przemyśle</a:t>
            </a:r>
            <a:endParaRPr lang="en-US" sz="1600" dirty="0">
              <a:solidFill>
                <a:schemeClr val="accent2"/>
              </a:solidFill>
            </a:endParaRPr>
          </a:p>
          <a:p>
            <a:pPr marL="3016250" lvl="8" indent="-273050">
              <a:buFont typeface="Wingdings" pitchFamily="2" charset="2"/>
              <a:buChar char="ü"/>
            </a:pPr>
            <a:r>
              <a:rPr lang="pl-PL" sz="1600" dirty="0">
                <a:solidFill>
                  <a:schemeClr val="accent2"/>
                </a:solidFill>
              </a:rPr>
              <a:t>półprzewodnikowym</a:t>
            </a:r>
          </a:p>
          <a:p>
            <a:pPr marL="3016250" lvl="8" indent="-273050">
              <a:buFont typeface="Wingdings" pitchFamily="2" charset="2"/>
              <a:buChar char="ü"/>
            </a:pPr>
            <a:r>
              <a:rPr lang="pl-PL" sz="1600" dirty="0">
                <a:solidFill>
                  <a:schemeClr val="accent2"/>
                </a:solidFill>
              </a:rPr>
              <a:t>Farmaceutycznym</a:t>
            </a:r>
          </a:p>
          <a:p>
            <a:pPr marL="3016250" lvl="8" indent="-273050">
              <a:buFont typeface="Wingdings" pitchFamily="2" charset="2"/>
              <a:buChar char="ü"/>
            </a:pPr>
            <a:r>
              <a:rPr lang="pl-PL" sz="1600" dirty="0">
                <a:solidFill>
                  <a:schemeClr val="accent2"/>
                </a:solidFill>
              </a:rPr>
              <a:t>spożywczym</a:t>
            </a:r>
            <a:endParaRPr lang="en-US" sz="1600" dirty="0">
              <a:solidFill>
                <a:schemeClr val="accent2"/>
              </a:solidFill>
            </a:endParaRPr>
          </a:p>
          <a:p>
            <a:pPr marL="3016250" lvl="8" indent="-2730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2"/>
                </a:solidFill>
              </a:rPr>
              <a:t>……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3204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MAX I-III: </a:t>
            </a:r>
            <a:r>
              <a:rPr lang="pl-PL" sz="2000" dirty="0" smtClean="0">
                <a:solidFill>
                  <a:srgbClr val="0033CC"/>
                </a:solidFill>
              </a:rPr>
              <a:t>ponad 2 dekady działalności – historia sukcesu</a:t>
            </a:r>
            <a:endParaRPr lang="en-US" sz="2000" dirty="0">
              <a:solidFill>
                <a:srgbClr val="0033CC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9803494"/>
              </p:ext>
            </p:extLst>
          </p:nvPr>
        </p:nvGraphicFramePr>
        <p:xfrm>
          <a:off x="4312424" y="1700808"/>
          <a:ext cx="48600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 Arrow 2"/>
          <p:cNvSpPr/>
          <p:nvPr/>
        </p:nvSpPr>
        <p:spPr>
          <a:xfrm>
            <a:off x="7380312" y="1700808"/>
            <a:ext cx="144016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1/</a:t>
            </a:r>
            <a:r>
              <a:rPr lang="pl-PL" dirty="0" smtClean="0">
                <a:solidFill>
                  <a:srgbClr val="FFFFFF"/>
                </a:solidFill>
              </a:rPr>
              <a:t>tydzień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28" y="1783559"/>
            <a:ext cx="4320480" cy="4884901"/>
            <a:chOff x="323528" y="1783559"/>
            <a:chExt cx="4320480" cy="488490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917422"/>
                </p:ext>
              </p:extLst>
            </p:nvPr>
          </p:nvGraphicFramePr>
          <p:xfrm>
            <a:off x="323528" y="1844824"/>
            <a:ext cx="4320480" cy="4823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r:id="rId4" imgW="5254142" imgH="4174236" progId="SigmaPlotGraphicObject.5">
                    <p:embed/>
                  </p:oleObj>
                </mc:Choice>
                <mc:Fallback>
                  <p:oleObj r:id="rId4" imgW="5254142" imgH="4174236" progId="SigmaPlotGraphicObject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1844824"/>
                          <a:ext cx="4320480" cy="48236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55576" y="1783559"/>
              <a:ext cx="360040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000000"/>
                  </a:solidFill>
                </a:rPr>
                <a:t>Publikacje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>
            <a:off x="3275856" y="1700808"/>
            <a:ext cx="108012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1/d</a:t>
            </a:r>
            <a:r>
              <a:rPr lang="pl-PL" dirty="0" smtClean="0">
                <a:solidFill>
                  <a:srgbClr val="FFFFFF"/>
                </a:solidFill>
              </a:rPr>
              <a:t>zień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36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4">
              <a:lumMod val="50000"/>
              <a:lumOff val="50000"/>
            </a:schemeClr>
          </a:solidFill>
          <a:tailEnd type="triangle"/>
        </a:ln>
      </a:spPr>
      <a:bodyPr lIns="36000" tIns="36000" rIns="36000" bIns="36000" rtlCol="0" anchor="ctr"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11806</TotalTime>
  <Words>1019</Words>
  <Application>Microsoft Office PowerPoint</Application>
  <PresentationFormat>Pokaz na ekranie (4:3)</PresentationFormat>
  <Paragraphs>277</Paragraphs>
  <Slides>23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7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Projekt domyślny</vt:lpstr>
      <vt:lpstr>1_Projekt domyślny</vt:lpstr>
      <vt:lpstr>2_Projekt domyślny</vt:lpstr>
      <vt:lpstr>3_Projekt domyślny</vt:lpstr>
      <vt:lpstr>4_Projekt domyślny</vt:lpstr>
      <vt:lpstr>2_Office Theme</vt:lpstr>
      <vt:lpstr>6_Projekt domyślny</vt:lpstr>
      <vt:lpstr>SigmaPlotGraphicObject.5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SOLARIS – możliwości badawcze </vt:lpstr>
      <vt:lpstr>MAX I-III: ponad 2 dekady działalności – historia sukcesu</vt:lpstr>
      <vt:lpstr>Prezentacja programu PowerPoint</vt:lpstr>
      <vt:lpstr>Projekt synchrotronu SOLARIS – zespół MAX-lab – Prof. Mikael Eriksson</vt:lpstr>
      <vt:lpstr>Prezentacja programu PowerPoint</vt:lpstr>
      <vt:lpstr>Prezentacja programu PowerPoint</vt:lpstr>
      <vt:lpstr>Prezentacja programu PowerPoint</vt:lpstr>
      <vt:lpstr>Kontrakty instalacyjne - transfer wiedzy i technologii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UniwersytetJagiellonski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Stadnicki</dc:creator>
  <cp:lastModifiedBy>msiecinska</cp:lastModifiedBy>
  <cp:revision>421</cp:revision>
  <cp:lastPrinted>1601-01-01T00:00:00Z</cp:lastPrinted>
  <dcterms:created xsi:type="dcterms:W3CDTF">2010-03-26T12:43:07Z</dcterms:created>
  <dcterms:modified xsi:type="dcterms:W3CDTF">2014-10-31T13:26:05Z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