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72" r:id="rId2"/>
    <p:sldId id="277" r:id="rId3"/>
    <p:sldId id="274" r:id="rId4"/>
    <p:sldId id="275" r:id="rId5"/>
    <p:sldId id="276" r:id="rId6"/>
    <p:sldId id="278" r:id="rId7"/>
    <p:sldId id="279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686" autoAdjust="0"/>
  </p:normalViewPr>
  <p:slideViewPr>
    <p:cSldViewPr>
      <p:cViewPr varScale="1">
        <p:scale>
          <a:sx n="81" d="100"/>
          <a:sy n="81" d="100"/>
        </p:scale>
        <p:origin x="141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B653D3-B8AD-42AA-B7F1-6A96744D8BF7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6E5087A-E3AB-4A08-A000-25704EC1EBD3}" type="pres">
      <dgm:prSet presAssocID="{57B653D3-B8AD-42AA-B7F1-6A96744D8BF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97D0FFA3-29B4-428F-8F9C-6346E842BC86}" type="presOf" srcId="{57B653D3-B8AD-42AA-B7F1-6A96744D8BF7}" destId="{46E5087A-E3AB-4A08-A000-25704EC1EBD3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B653D3-B8AD-42AA-B7F1-6A96744D8BF7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6E5087A-E3AB-4A08-A000-25704EC1EBD3}" type="pres">
      <dgm:prSet presAssocID="{57B653D3-B8AD-42AA-B7F1-6A96744D8BF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4C647914-145D-44A8-8976-88BF7D6543B2}" type="presOf" srcId="{57B653D3-B8AD-42AA-B7F1-6A96744D8BF7}" destId="{46E5087A-E3AB-4A08-A000-25704EC1EBD3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B653D3-B8AD-42AA-B7F1-6A96744D8BF7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6E5087A-E3AB-4A08-A000-25704EC1EBD3}" type="pres">
      <dgm:prSet presAssocID="{57B653D3-B8AD-42AA-B7F1-6A96744D8BF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432F0335-30E5-44F2-85E0-F86B1F4ED788}" type="presOf" srcId="{57B653D3-B8AD-42AA-B7F1-6A96744D8BF7}" destId="{46E5087A-E3AB-4A08-A000-25704EC1EBD3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B653D3-B8AD-42AA-B7F1-6A96744D8BF7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6E5087A-E3AB-4A08-A000-25704EC1EBD3}" type="pres">
      <dgm:prSet presAssocID="{57B653D3-B8AD-42AA-B7F1-6A96744D8BF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D814B6FD-896E-4C37-AB25-B6F66ABC7B5A}" type="presOf" srcId="{57B653D3-B8AD-42AA-B7F1-6A96744D8BF7}" destId="{46E5087A-E3AB-4A08-A000-25704EC1EBD3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B653D3-B8AD-42AA-B7F1-6A96744D8BF7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6E5087A-E3AB-4A08-A000-25704EC1EBD3}" type="pres">
      <dgm:prSet presAssocID="{57B653D3-B8AD-42AA-B7F1-6A96744D8BF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BF07E454-FFC7-45E5-9434-F3325EC7D2B6}" type="presOf" srcId="{57B653D3-B8AD-42AA-B7F1-6A96744D8BF7}" destId="{46E5087A-E3AB-4A08-A000-25704EC1EBD3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7B653D3-B8AD-42AA-B7F1-6A96744D8BF7}" type="doc">
      <dgm:prSet loTypeId="urn:microsoft.com/office/officeart/2005/8/layout/vList6" loCatId="list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pl-PL"/>
        </a:p>
      </dgm:t>
    </dgm:pt>
    <dgm:pt modelId="{74BA6C9E-9DAF-4E71-A0E2-99886E3060B2}">
      <dgm:prSet phldrT="[Tekst]"/>
      <dgm:spPr/>
      <dgm:t>
        <a:bodyPr/>
        <a:lstStyle/>
        <a:p>
          <a:r>
            <a:rPr lang="pl-PL" b="1" dirty="0" smtClean="0"/>
            <a:t>Zasoby informacji</a:t>
          </a:r>
          <a:endParaRPr lang="pl-PL" b="1" dirty="0"/>
        </a:p>
      </dgm:t>
    </dgm:pt>
    <dgm:pt modelId="{9FF99364-0F9E-4C60-9203-C4561B391A11}" type="parTrans" cxnId="{7320F7EF-3B1E-4268-AE2E-F359F8E630CB}">
      <dgm:prSet/>
      <dgm:spPr/>
      <dgm:t>
        <a:bodyPr/>
        <a:lstStyle/>
        <a:p>
          <a:endParaRPr lang="pl-PL"/>
        </a:p>
      </dgm:t>
    </dgm:pt>
    <dgm:pt modelId="{C9C010E7-E894-455F-B14B-36931D74ED04}" type="sibTrans" cxnId="{7320F7EF-3B1E-4268-AE2E-F359F8E630CB}">
      <dgm:prSet/>
      <dgm:spPr/>
      <dgm:t>
        <a:bodyPr/>
        <a:lstStyle/>
        <a:p>
          <a:endParaRPr lang="pl-PL"/>
        </a:p>
      </dgm:t>
    </dgm:pt>
    <dgm:pt modelId="{75572B19-205A-44D9-ABFE-415BDA73A3BD}">
      <dgm:prSet phldrT="[Tekst]" custT="1"/>
      <dgm:spPr/>
      <dgm:t>
        <a:bodyPr/>
        <a:lstStyle/>
        <a:p>
          <a:r>
            <a:rPr lang="pl-PL" sz="1600" b="1" dirty="0" smtClean="0">
              <a:solidFill>
                <a:srgbClr val="002060"/>
              </a:solidFill>
            </a:rPr>
            <a:t>Tematyka</a:t>
          </a:r>
          <a:endParaRPr lang="pl-PL" sz="1600" b="1" dirty="0">
            <a:solidFill>
              <a:srgbClr val="002060"/>
            </a:solidFill>
          </a:endParaRPr>
        </a:p>
      </dgm:t>
    </dgm:pt>
    <dgm:pt modelId="{D8FF2A7F-0768-4BC9-BCDF-E9F9FD1211B4}" type="parTrans" cxnId="{CAC84072-6FA9-43C8-B545-EB3C07BDE5FF}">
      <dgm:prSet/>
      <dgm:spPr/>
      <dgm:t>
        <a:bodyPr/>
        <a:lstStyle/>
        <a:p>
          <a:endParaRPr lang="pl-PL"/>
        </a:p>
      </dgm:t>
    </dgm:pt>
    <dgm:pt modelId="{1EFC8798-7025-49CC-81C0-BE51FF16A03C}" type="sibTrans" cxnId="{CAC84072-6FA9-43C8-B545-EB3C07BDE5FF}">
      <dgm:prSet/>
      <dgm:spPr/>
      <dgm:t>
        <a:bodyPr/>
        <a:lstStyle/>
        <a:p>
          <a:endParaRPr lang="pl-PL"/>
        </a:p>
      </dgm:t>
    </dgm:pt>
    <dgm:pt modelId="{EDBDC414-D840-489A-98FB-51EFD5EEC31D}">
      <dgm:prSet phldrT="[Tekst]" custT="1"/>
      <dgm:spPr/>
      <dgm:t>
        <a:bodyPr/>
        <a:lstStyle/>
        <a:p>
          <a:r>
            <a:rPr lang="pl-PL" sz="1600" b="1" dirty="0" smtClean="0">
              <a:solidFill>
                <a:srgbClr val="002060"/>
              </a:solidFill>
            </a:rPr>
            <a:t>Źródła</a:t>
          </a:r>
          <a:endParaRPr lang="pl-PL" sz="1600" b="1" dirty="0">
            <a:solidFill>
              <a:srgbClr val="002060"/>
            </a:solidFill>
          </a:endParaRPr>
        </a:p>
      </dgm:t>
    </dgm:pt>
    <dgm:pt modelId="{6D8D7C71-2321-46A7-B4CA-5C6A9308ABBC}" type="parTrans" cxnId="{FDE52D34-48DC-4C20-874C-780300FAD429}">
      <dgm:prSet/>
      <dgm:spPr/>
      <dgm:t>
        <a:bodyPr/>
        <a:lstStyle/>
        <a:p>
          <a:endParaRPr lang="pl-PL"/>
        </a:p>
      </dgm:t>
    </dgm:pt>
    <dgm:pt modelId="{D5BB2AF7-69D4-40E2-A790-402DB3EF6DBB}" type="sibTrans" cxnId="{FDE52D34-48DC-4C20-874C-780300FAD429}">
      <dgm:prSet/>
      <dgm:spPr/>
      <dgm:t>
        <a:bodyPr/>
        <a:lstStyle/>
        <a:p>
          <a:endParaRPr lang="pl-PL"/>
        </a:p>
      </dgm:t>
    </dgm:pt>
    <dgm:pt modelId="{7CBA3213-E28E-46D2-A605-1C6F8C44E0F1}">
      <dgm:prSet/>
      <dgm:spPr/>
      <dgm:t>
        <a:bodyPr/>
        <a:lstStyle/>
        <a:p>
          <a:r>
            <a:rPr lang="pl-PL" b="1" dirty="0" smtClean="0"/>
            <a:t>Procesy informacyjne</a:t>
          </a:r>
          <a:endParaRPr lang="pl-PL" b="1" dirty="0"/>
        </a:p>
      </dgm:t>
    </dgm:pt>
    <dgm:pt modelId="{B531013B-724D-4163-81F3-13E589B28CAD}" type="parTrans" cxnId="{BBB83D8F-595C-48C1-A1AD-02BFD43F5099}">
      <dgm:prSet/>
      <dgm:spPr/>
      <dgm:t>
        <a:bodyPr/>
        <a:lstStyle/>
        <a:p>
          <a:endParaRPr lang="pl-PL"/>
        </a:p>
      </dgm:t>
    </dgm:pt>
    <dgm:pt modelId="{6985594A-3373-4958-9D12-154EA672CFBB}" type="sibTrans" cxnId="{BBB83D8F-595C-48C1-A1AD-02BFD43F5099}">
      <dgm:prSet/>
      <dgm:spPr/>
      <dgm:t>
        <a:bodyPr/>
        <a:lstStyle/>
        <a:p>
          <a:endParaRPr lang="pl-PL"/>
        </a:p>
      </dgm:t>
    </dgm:pt>
    <dgm:pt modelId="{EC558AF9-A82E-46CD-B36A-322AAECBD62E}">
      <dgm:prSet/>
      <dgm:spPr/>
      <dgm:t>
        <a:bodyPr/>
        <a:lstStyle/>
        <a:p>
          <a:r>
            <a:rPr lang="pl-PL" b="1" dirty="0" smtClean="0"/>
            <a:t>Potrzeby użytkowników</a:t>
          </a:r>
          <a:endParaRPr lang="pl-PL" b="1" dirty="0"/>
        </a:p>
      </dgm:t>
    </dgm:pt>
    <dgm:pt modelId="{EC517B18-6777-4403-981F-73F01D0F07A7}" type="parTrans" cxnId="{02ACD59B-F22F-414E-BB8C-0363BC637054}">
      <dgm:prSet/>
      <dgm:spPr/>
      <dgm:t>
        <a:bodyPr/>
        <a:lstStyle/>
        <a:p>
          <a:endParaRPr lang="pl-PL"/>
        </a:p>
      </dgm:t>
    </dgm:pt>
    <dgm:pt modelId="{0051F6E5-FCED-4356-BF44-7AF20A19C101}" type="sibTrans" cxnId="{02ACD59B-F22F-414E-BB8C-0363BC637054}">
      <dgm:prSet/>
      <dgm:spPr/>
      <dgm:t>
        <a:bodyPr/>
        <a:lstStyle/>
        <a:p>
          <a:endParaRPr lang="pl-PL"/>
        </a:p>
      </dgm:t>
    </dgm:pt>
    <dgm:pt modelId="{44F71D8B-9C38-4369-A251-102DCCFF5BDF}">
      <dgm:prSet phldrT="[Tekst]" custT="1"/>
      <dgm:spPr/>
      <dgm:t>
        <a:bodyPr/>
        <a:lstStyle/>
        <a:p>
          <a:r>
            <a:rPr lang="pl-PL" sz="1600" b="1" dirty="0" smtClean="0">
              <a:solidFill>
                <a:srgbClr val="002060"/>
              </a:solidFill>
            </a:rPr>
            <a:t>Postać</a:t>
          </a:r>
          <a:endParaRPr lang="pl-PL" sz="1600" b="1" dirty="0">
            <a:solidFill>
              <a:srgbClr val="002060"/>
            </a:solidFill>
          </a:endParaRPr>
        </a:p>
      </dgm:t>
    </dgm:pt>
    <dgm:pt modelId="{AC1D07BB-8134-4418-83F5-2680658D4783}" type="parTrans" cxnId="{28A9BF23-5FB3-4F66-91C5-6617F556D622}">
      <dgm:prSet/>
      <dgm:spPr/>
      <dgm:t>
        <a:bodyPr/>
        <a:lstStyle/>
        <a:p>
          <a:endParaRPr lang="pl-PL"/>
        </a:p>
      </dgm:t>
    </dgm:pt>
    <dgm:pt modelId="{67504A10-A1E9-42FD-B8FE-4DFB01945442}" type="sibTrans" cxnId="{28A9BF23-5FB3-4F66-91C5-6617F556D622}">
      <dgm:prSet/>
      <dgm:spPr/>
      <dgm:t>
        <a:bodyPr/>
        <a:lstStyle/>
        <a:p>
          <a:endParaRPr lang="pl-PL"/>
        </a:p>
      </dgm:t>
    </dgm:pt>
    <dgm:pt modelId="{316E0D43-89EF-4273-A7E9-3A1F7164FB47}">
      <dgm:prSet phldrT="[Tekst]" custT="1"/>
      <dgm:spPr/>
      <dgm:t>
        <a:bodyPr/>
        <a:lstStyle/>
        <a:p>
          <a:r>
            <a:rPr lang="pl-PL" sz="1600" b="1" dirty="0" smtClean="0">
              <a:solidFill>
                <a:srgbClr val="002060"/>
              </a:solidFill>
            </a:rPr>
            <a:t>Trafność</a:t>
          </a:r>
          <a:endParaRPr lang="pl-PL" sz="1600" b="1" dirty="0">
            <a:solidFill>
              <a:srgbClr val="002060"/>
            </a:solidFill>
          </a:endParaRPr>
        </a:p>
      </dgm:t>
    </dgm:pt>
    <dgm:pt modelId="{CEC2B686-1279-4C8C-8B98-EA1FAC35F777}" type="parTrans" cxnId="{BDF8B1FB-69AB-4437-9337-76F0BEDE0072}">
      <dgm:prSet/>
      <dgm:spPr/>
      <dgm:t>
        <a:bodyPr/>
        <a:lstStyle/>
        <a:p>
          <a:endParaRPr lang="pl-PL"/>
        </a:p>
      </dgm:t>
    </dgm:pt>
    <dgm:pt modelId="{97F9E372-11B4-4F46-8F8D-63251D078C3E}" type="sibTrans" cxnId="{BDF8B1FB-69AB-4437-9337-76F0BEDE0072}">
      <dgm:prSet/>
      <dgm:spPr/>
      <dgm:t>
        <a:bodyPr/>
        <a:lstStyle/>
        <a:p>
          <a:endParaRPr lang="pl-PL"/>
        </a:p>
      </dgm:t>
    </dgm:pt>
    <dgm:pt modelId="{BF911887-2258-45DC-B91F-94739454FFE5}">
      <dgm:prSet custT="1"/>
      <dgm:spPr/>
      <dgm:t>
        <a:bodyPr/>
        <a:lstStyle/>
        <a:p>
          <a:r>
            <a:rPr lang="pl-PL" sz="1500" b="1" dirty="0" smtClean="0">
              <a:solidFill>
                <a:srgbClr val="002060"/>
              </a:solidFill>
            </a:rPr>
            <a:t>Generowanie informacji,</a:t>
          </a:r>
          <a:endParaRPr lang="pl-PL" sz="1500" b="1" dirty="0">
            <a:solidFill>
              <a:srgbClr val="002060"/>
            </a:solidFill>
          </a:endParaRPr>
        </a:p>
      </dgm:t>
    </dgm:pt>
    <dgm:pt modelId="{7452EB49-FE52-415F-8707-FFB424237B17}" type="parTrans" cxnId="{D23A3E44-84C2-4CCF-A267-0C4569690A6C}">
      <dgm:prSet/>
      <dgm:spPr/>
      <dgm:t>
        <a:bodyPr/>
        <a:lstStyle/>
        <a:p>
          <a:endParaRPr lang="pl-PL"/>
        </a:p>
      </dgm:t>
    </dgm:pt>
    <dgm:pt modelId="{0367B56A-484F-44C8-9FA2-1CDDC21F549F}" type="sibTrans" cxnId="{D23A3E44-84C2-4CCF-A267-0C4569690A6C}">
      <dgm:prSet/>
      <dgm:spPr/>
      <dgm:t>
        <a:bodyPr/>
        <a:lstStyle/>
        <a:p>
          <a:endParaRPr lang="pl-PL"/>
        </a:p>
      </dgm:t>
    </dgm:pt>
    <dgm:pt modelId="{DDD3A813-8360-4E4D-A243-EE15F7D206AF}">
      <dgm:prSet custT="1"/>
      <dgm:spPr/>
      <dgm:t>
        <a:bodyPr/>
        <a:lstStyle/>
        <a:p>
          <a:r>
            <a:rPr lang="pl-PL" sz="1500" b="1" dirty="0" smtClean="0">
              <a:solidFill>
                <a:srgbClr val="002060"/>
              </a:solidFill>
            </a:rPr>
            <a:t>Przechowywanie informacji,</a:t>
          </a:r>
          <a:endParaRPr lang="pl-PL" sz="1500" b="1" dirty="0">
            <a:solidFill>
              <a:srgbClr val="002060"/>
            </a:solidFill>
          </a:endParaRPr>
        </a:p>
      </dgm:t>
    </dgm:pt>
    <dgm:pt modelId="{AEA6A879-9188-4800-A27C-AA8E85AD8619}" type="parTrans" cxnId="{87D46CF0-B3C7-46ED-85C8-1987D7493174}">
      <dgm:prSet/>
      <dgm:spPr/>
      <dgm:t>
        <a:bodyPr/>
        <a:lstStyle/>
        <a:p>
          <a:endParaRPr lang="pl-PL"/>
        </a:p>
      </dgm:t>
    </dgm:pt>
    <dgm:pt modelId="{76BC9F60-D799-4F4B-A985-835F29273003}" type="sibTrans" cxnId="{87D46CF0-B3C7-46ED-85C8-1987D7493174}">
      <dgm:prSet/>
      <dgm:spPr/>
      <dgm:t>
        <a:bodyPr/>
        <a:lstStyle/>
        <a:p>
          <a:endParaRPr lang="pl-PL"/>
        </a:p>
      </dgm:t>
    </dgm:pt>
    <dgm:pt modelId="{AFD27257-8349-4247-8AE1-C51BA64D3A01}">
      <dgm:prSet custT="1"/>
      <dgm:spPr/>
      <dgm:t>
        <a:bodyPr/>
        <a:lstStyle/>
        <a:p>
          <a:r>
            <a:rPr lang="pl-PL" sz="1500" b="1" dirty="0" smtClean="0">
              <a:solidFill>
                <a:srgbClr val="002060"/>
              </a:solidFill>
            </a:rPr>
            <a:t>Przetwarzanie informacji, </a:t>
          </a:r>
          <a:endParaRPr lang="pl-PL" sz="1500" b="1" dirty="0">
            <a:solidFill>
              <a:srgbClr val="002060"/>
            </a:solidFill>
          </a:endParaRPr>
        </a:p>
      </dgm:t>
    </dgm:pt>
    <dgm:pt modelId="{75B83532-6AF8-4D5F-BD67-B70AEC4FB52E}" type="parTrans" cxnId="{9A91DB80-C508-4A26-962D-91DD7ABB6A76}">
      <dgm:prSet/>
      <dgm:spPr/>
      <dgm:t>
        <a:bodyPr/>
        <a:lstStyle/>
        <a:p>
          <a:endParaRPr lang="pl-PL"/>
        </a:p>
      </dgm:t>
    </dgm:pt>
    <dgm:pt modelId="{F11D123D-28F1-4C0F-AD0D-EA568B4B08B3}" type="sibTrans" cxnId="{9A91DB80-C508-4A26-962D-91DD7ABB6A76}">
      <dgm:prSet/>
      <dgm:spPr/>
      <dgm:t>
        <a:bodyPr/>
        <a:lstStyle/>
        <a:p>
          <a:endParaRPr lang="pl-PL"/>
        </a:p>
      </dgm:t>
    </dgm:pt>
    <dgm:pt modelId="{9ED63E8F-8780-4BF3-BE7C-6DE392332CED}">
      <dgm:prSet custT="1"/>
      <dgm:spPr/>
      <dgm:t>
        <a:bodyPr/>
        <a:lstStyle/>
        <a:p>
          <a:r>
            <a:rPr lang="pl-PL" sz="1500" b="1" dirty="0" smtClean="0">
              <a:solidFill>
                <a:srgbClr val="002060"/>
              </a:solidFill>
            </a:rPr>
            <a:t>Wyszukiwanie informacji,</a:t>
          </a:r>
          <a:endParaRPr lang="pl-PL" sz="1500" b="1" dirty="0">
            <a:solidFill>
              <a:srgbClr val="002060"/>
            </a:solidFill>
          </a:endParaRPr>
        </a:p>
      </dgm:t>
    </dgm:pt>
    <dgm:pt modelId="{E6CB6286-01FD-46C4-B14D-3A7D5C2427CF}" type="parTrans" cxnId="{9E5EF321-EA83-4467-89A6-111BE8095927}">
      <dgm:prSet/>
      <dgm:spPr/>
      <dgm:t>
        <a:bodyPr/>
        <a:lstStyle/>
        <a:p>
          <a:endParaRPr lang="pl-PL"/>
        </a:p>
      </dgm:t>
    </dgm:pt>
    <dgm:pt modelId="{38B6B93A-7C19-4740-9B1D-E31D41716A46}" type="sibTrans" cxnId="{9E5EF321-EA83-4467-89A6-111BE8095927}">
      <dgm:prSet/>
      <dgm:spPr/>
      <dgm:t>
        <a:bodyPr/>
        <a:lstStyle/>
        <a:p>
          <a:endParaRPr lang="pl-PL"/>
        </a:p>
      </dgm:t>
    </dgm:pt>
    <dgm:pt modelId="{26373A93-9F12-49EC-8E6C-818687A4A6AB}">
      <dgm:prSet custT="1"/>
      <dgm:spPr/>
      <dgm:t>
        <a:bodyPr/>
        <a:lstStyle/>
        <a:p>
          <a:r>
            <a:rPr lang="pl-PL" sz="1500" b="1" dirty="0" smtClean="0">
              <a:solidFill>
                <a:srgbClr val="002060"/>
              </a:solidFill>
            </a:rPr>
            <a:t>Udostępnianie i dostarczanie informacji</a:t>
          </a:r>
          <a:endParaRPr lang="pl-PL" sz="1500" b="1" dirty="0">
            <a:solidFill>
              <a:srgbClr val="002060"/>
            </a:solidFill>
          </a:endParaRPr>
        </a:p>
      </dgm:t>
    </dgm:pt>
    <dgm:pt modelId="{DC5CD6BC-CB80-4ECD-880C-2048CB3ABDE9}" type="parTrans" cxnId="{D7F0D745-5E6B-4C16-A44A-EBDDD255E3F4}">
      <dgm:prSet/>
      <dgm:spPr/>
      <dgm:t>
        <a:bodyPr/>
        <a:lstStyle/>
        <a:p>
          <a:endParaRPr lang="pl-PL"/>
        </a:p>
      </dgm:t>
    </dgm:pt>
    <dgm:pt modelId="{8BBBEF35-C899-429B-B428-CD1FC12A2D44}" type="sibTrans" cxnId="{D7F0D745-5E6B-4C16-A44A-EBDDD255E3F4}">
      <dgm:prSet/>
      <dgm:spPr/>
      <dgm:t>
        <a:bodyPr/>
        <a:lstStyle/>
        <a:p>
          <a:endParaRPr lang="pl-PL"/>
        </a:p>
      </dgm:t>
    </dgm:pt>
    <dgm:pt modelId="{C54FA5E8-ECE2-4BD6-B36B-20E0DCEDDF00}">
      <dgm:prSet/>
      <dgm:spPr/>
      <dgm:t>
        <a:bodyPr/>
        <a:lstStyle/>
        <a:p>
          <a:r>
            <a:rPr lang="pl-PL" b="1" dirty="0" smtClean="0">
              <a:solidFill>
                <a:srgbClr val="002060"/>
              </a:solidFill>
            </a:rPr>
            <a:t>Potrzeby użytkowników zewnętrznych,</a:t>
          </a:r>
          <a:endParaRPr lang="pl-PL" b="1" dirty="0">
            <a:solidFill>
              <a:srgbClr val="002060"/>
            </a:solidFill>
          </a:endParaRPr>
        </a:p>
      </dgm:t>
    </dgm:pt>
    <dgm:pt modelId="{4B62DA9D-671B-4B4B-BDFC-E83DC0038B93}" type="parTrans" cxnId="{E3E0669F-C620-4587-B169-67BC0E002EB9}">
      <dgm:prSet/>
      <dgm:spPr/>
      <dgm:t>
        <a:bodyPr/>
        <a:lstStyle/>
        <a:p>
          <a:endParaRPr lang="pl-PL"/>
        </a:p>
      </dgm:t>
    </dgm:pt>
    <dgm:pt modelId="{D15DB931-1241-47B1-94DA-CBC0E99618F7}" type="sibTrans" cxnId="{E3E0669F-C620-4587-B169-67BC0E002EB9}">
      <dgm:prSet/>
      <dgm:spPr/>
      <dgm:t>
        <a:bodyPr/>
        <a:lstStyle/>
        <a:p>
          <a:endParaRPr lang="pl-PL"/>
        </a:p>
      </dgm:t>
    </dgm:pt>
    <dgm:pt modelId="{B83797C5-E61C-4E5C-9A84-1B7EFB63F27A}">
      <dgm:prSet/>
      <dgm:spPr/>
      <dgm:t>
        <a:bodyPr/>
        <a:lstStyle/>
        <a:p>
          <a:r>
            <a:rPr lang="pl-PL" b="1" dirty="0" smtClean="0">
              <a:solidFill>
                <a:srgbClr val="002060"/>
              </a:solidFill>
            </a:rPr>
            <a:t>Potrzeby użytkowników wewnętrznych,</a:t>
          </a:r>
          <a:endParaRPr lang="pl-PL" b="1" dirty="0">
            <a:solidFill>
              <a:srgbClr val="002060"/>
            </a:solidFill>
          </a:endParaRPr>
        </a:p>
      </dgm:t>
    </dgm:pt>
    <dgm:pt modelId="{57F3055A-2550-478C-B45C-DA4525B67F1D}" type="parTrans" cxnId="{44193FE9-571A-4D52-AF31-89F5E2F23E20}">
      <dgm:prSet/>
      <dgm:spPr/>
      <dgm:t>
        <a:bodyPr/>
        <a:lstStyle/>
        <a:p>
          <a:endParaRPr lang="pl-PL"/>
        </a:p>
      </dgm:t>
    </dgm:pt>
    <dgm:pt modelId="{A5AF37F7-BEC7-42F7-BA8C-A66B436BD9BB}" type="sibTrans" cxnId="{44193FE9-571A-4D52-AF31-89F5E2F23E20}">
      <dgm:prSet/>
      <dgm:spPr/>
      <dgm:t>
        <a:bodyPr/>
        <a:lstStyle/>
        <a:p>
          <a:endParaRPr lang="pl-PL"/>
        </a:p>
      </dgm:t>
    </dgm:pt>
    <dgm:pt modelId="{454C1D36-A728-48FA-AD20-402BAD78515C}">
      <dgm:prSet/>
      <dgm:spPr/>
      <dgm:t>
        <a:bodyPr/>
        <a:lstStyle/>
        <a:p>
          <a:r>
            <a:rPr lang="pl-PL" b="1" dirty="0" smtClean="0">
              <a:solidFill>
                <a:srgbClr val="002060"/>
              </a:solidFill>
            </a:rPr>
            <a:t>Oczekiwania kadry zarządzającą UJ (Rektora i Prorektorów oraz Dziekanów i Prodziekanów) do wykonywania obowiązków związanych z pełnionymi funkcjami</a:t>
          </a:r>
          <a:endParaRPr lang="pl-PL" b="1" dirty="0">
            <a:solidFill>
              <a:srgbClr val="002060"/>
            </a:solidFill>
          </a:endParaRPr>
        </a:p>
      </dgm:t>
    </dgm:pt>
    <dgm:pt modelId="{ABAF59F6-0E27-4CE2-B9BD-FDE53989FA32}" type="parTrans" cxnId="{BC1BFEC2-6DAA-4565-8231-18B1281DC861}">
      <dgm:prSet/>
      <dgm:spPr/>
      <dgm:t>
        <a:bodyPr/>
        <a:lstStyle/>
        <a:p>
          <a:endParaRPr lang="pl-PL"/>
        </a:p>
      </dgm:t>
    </dgm:pt>
    <dgm:pt modelId="{1D325BC8-2D90-462A-9BB6-97B0FF503138}" type="sibTrans" cxnId="{BC1BFEC2-6DAA-4565-8231-18B1281DC861}">
      <dgm:prSet/>
      <dgm:spPr/>
      <dgm:t>
        <a:bodyPr/>
        <a:lstStyle/>
        <a:p>
          <a:endParaRPr lang="pl-PL"/>
        </a:p>
      </dgm:t>
    </dgm:pt>
    <dgm:pt modelId="{B2A086C6-4F32-498E-9FD7-9E41B1D761CB}" type="pres">
      <dgm:prSet presAssocID="{57B653D3-B8AD-42AA-B7F1-6A96744D8BF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3092BE3E-6C3B-4CD7-A76D-086FC2E27791}" type="pres">
      <dgm:prSet presAssocID="{74BA6C9E-9DAF-4E71-A0E2-99886E3060B2}" presName="linNode" presStyleCnt="0"/>
      <dgm:spPr/>
      <dgm:t>
        <a:bodyPr/>
        <a:lstStyle/>
        <a:p>
          <a:endParaRPr lang="pl-PL"/>
        </a:p>
      </dgm:t>
    </dgm:pt>
    <dgm:pt modelId="{76E9E38F-15FE-4747-AF9F-B336F9866D98}" type="pres">
      <dgm:prSet presAssocID="{74BA6C9E-9DAF-4E71-A0E2-99886E3060B2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58529F1-F2F1-4DB9-8E58-EF41AF550870}" type="pres">
      <dgm:prSet presAssocID="{74BA6C9E-9DAF-4E71-A0E2-99886E3060B2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C7755F7-A955-4B08-9347-3EB2C7E7D370}" type="pres">
      <dgm:prSet presAssocID="{C9C010E7-E894-455F-B14B-36931D74ED04}" presName="spacing" presStyleCnt="0"/>
      <dgm:spPr/>
      <dgm:t>
        <a:bodyPr/>
        <a:lstStyle/>
        <a:p>
          <a:endParaRPr lang="pl-PL"/>
        </a:p>
      </dgm:t>
    </dgm:pt>
    <dgm:pt modelId="{6AD0FC8A-9D91-4267-ACC9-ECCCBD1B32D2}" type="pres">
      <dgm:prSet presAssocID="{7CBA3213-E28E-46D2-A605-1C6F8C44E0F1}" presName="linNode" presStyleCnt="0"/>
      <dgm:spPr/>
      <dgm:t>
        <a:bodyPr/>
        <a:lstStyle/>
        <a:p>
          <a:endParaRPr lang="pl-PL"/>
        </a:p>
      </dgm:t>
    </dgm:pt>
    <dgm:pt modelId="{524FEFB3-81D2-43CD-852B-3335AC8AA2C3}" type="pres">
      <dgm:prSet presAssocID="{7CBA3213-E28E-46D2-A605-1C6F8C44E0F1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885A0A-A5F2-44F3-8201-5BF6B09D0839}" type="pres">
      <dgm:prSet presAssocID="{7CBA3213-E28E-46D2-A605-1C6F8C44E0F1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594B6D0-6725-4ACD-8702-4F1F64AB3E68}" type="pres">
      <dgm:prSet presAssocID="{6985594A-3373-4958-9D12-154EA672CFBB}" presName="spacing" presStyleCnt="0"/>
      <dgm:spPr/>
      <dgm:t>
        <a:bodyPr/>
        <a:lstStyle/>
        <a:p>
          <a:endParaRPr lang="pl-PL"/>
        </a:p>
      </dgm:t>
    </dgm:pt>
    <dgm:pt modelId="{1C8701DE-C6D9-4F55-820F-BD5349A5ED33}" type="pres">
      <dgm:prSet presAssocID="{EC558AF9-A82E-46CD-B36A-322AAECBD62E}" presName="linNode" presStyleCnt="0"/>
      <dgm:spPr/>
      <dgm:t>
        <a:bodyPr/>
        <a:lstStyle/>
        <a:p>
          <a:endParaRPr lang="pl-PL"/>
        </a:p>
      </dgm:t>
    </dgm:pt>
    <dgm:pt modelId="{9068EB9B-8325-4753-BCDD-3B354977CF3B}" type="pres">
      <dgm:prSet presAssocID="{EC558AF9-A82E-46CD-B36A-322AAECBD62E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39B9515-EBB3-46DF-8C6F-9CCCD51DB66B}" type="pres">
      <dgm:prSet presAssocID="{EC558AF9-A82E-46CD-B36A-322AAECBD62E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49051E3-6A9D-41EC-859B-3B77175AB2DD}" type="presOf" srcId="{75572B19-205A-44D9-ABFE-415BDA73A3BD}" destId="{058529F1-F2F1-4DB9-8E58-EF41AF550870}" srcOrd="0" destOrd="0" presId="urn:microsoft.com/office/officeart/2005/8/layout/vList6"/>
    <dgm:cxn modelId="{FDE52D34-48DC-4C20-874C-780300FAD429}" srcId="{74BA6C9E-9DAF-4E71-A0E2-99886E3060B2}" destId="{EDBDC414-D840-489A-98FB-51EFD5EEC31D}" srcOrd="1" destOrd="0" parTransId="{6D8D7C71-2321-46A7-B4CA-5C6A9308ABBC}" sibTransId="{D5BB2AF7-69D4-40E2-A790-402DB3EF6DBB}"/>
    <dgm:cxn modelId="{0043DEC8-F52D-4A66-B280-C2DA36DC6BBF}" type="presOf" srcId="{74BA6C9E-9DAF-4E71-A0E2-99886E3060B2}" destId="{76E9E38F-15FE-4747-AF9F-B336F9866D98}" srcOrd="0" destOrd="0" presId="urn:microsoft.com/office/officeart/2005/8/layout/vList6"/>
    <dgm:cxn modelId="{BBB83D8F-595C-48C1-A1AD-02BFD43F5099}" srcId="{57B653D3-B8AD-42AA-B7F1-6A96744D8BF7}" destId="{7CBA3213-E28E-46D2-A605-1C6F8C44E0F1}" srcOrd="1" destOrd="0" parTransId="{B531013B-724D-4163-81F3-13E589B28CAD}" sibTransId="{6985594A-3373-4958-9D12-154EA672CFBB}"/>
    <dgm:cxn modelId="{F192931E-9C8C-4D99-81BA-11639F87BAC2}" type="presOf" srcId="{EDBDC414-D840-489A-98FB-51EFD5EEC31D}" destId="{058529F1-F2F1-4DB9-8E58-EF41AF550870}" srcOrd="0" destOrd="1" presId="urn:microsoft.com/office/officeart/2005/8/layout/vList6"/>
    <dgm:cxn modelId="{D7F0D745-5E6B-4C16-A44A-EBDDD255E3F4}" srcId="{7CBA3213-E28E-46D2-A605-1C6F8C44E0F1}" destId="{26373A93-9F12-49EC-8E6C-818687A4A6AB}" srcOrd="4" destOrd="0" parTransId="{DC5CD6BC-CB80-4ECD-880C-2048CB3ABDE9}" sibTransId="{8BBBEF35-C899-429B-B428-CD1FC12A2D44}"/>
    <dgm:cxn modelId="{2931AE3D-6935-46A4-99A9-FAA4A225EA49}" type="presOf" srcId="{BF911887-2258-45DC-B91F-94739454FFE5}" destId="{21885A0A-A5F2-44F3-8201-5BF6B09D0839}" srcOrd="0" destOrd="0" presId="urn:microsoft.com/office/officeart/2005/8/layout/vList6"/>
    <dgm:cxn modelId="{7320F7EF-3B1E-4268-AE2E-F359F8E630CB}" srcId="{57B653D3-B8AD-42AA-B7F1-6A96744D8BF7}" destId="{74BA6C9E-9DAF-4E71-A0E2-99886E3060B2}" srcOrd="0" destOrd="0" parTransId="{9FF99364-0F9E-4C60-9203-C4561B391A11}" sibTransId="{C9C010E7-E894-455F-B14B-36931D74ED04}"/>
    <dgm:cxn modelId="{44193FE9-571A-4D52-AF31-89F5E2F23E20}" srcId="{EC558AF9-A82E-46CD-B36A-322AAECBD62E}" destId="{B83797C5-E61C-4E5C-9A84-1B7EFB63F27A}" srcOrd="1" destOrd="0" parTransId="{57F3055A-2550-478C-B45C-DA4525B67F1D}" sibTransId="{A5AF37F7-BEC7-42F7-BA8C-A66B436BD9BB}"/>
    <dgm:cxn modelId="{9E5EF321-EA83-4467-89A6-111BE8095927}" srcId="{7CBA3213-E28E-46D2-A605-1C6F8C44E0F1}" destId="{9ED63E8F-8780-4BF3-BE7C-6DE392332CED}" srcOrd="3" destOrd="0" parTransId="{E6CB6286-01FD-46C4-B14D-3A7D5C2427CF}" sibTransId="{38B6B93A-7C19-4740-9B1D-E31D41716A46}"/>
    <dgm:cxn modelId="{748AC7C5-75C3-45BA-A040-8566737D92E2}" type="presOf" srcId="{B83797C5-E61C-4E5C-9A84-1B7EFB63F27A}" destId="{039B9515-EBB3-46DF-8C6F-9CCCD51DB66B}" srcOrd="0" destOrd="1" presId="urn:microsoft.com/office/officeart/2005/8/layout/vList6"/>
    <dgm:cxn modelId="{05FEC1FC-E92C-49D5-BB00-329D512C5B7C}" type="presOf" srcId="{26373A93-9F12-49EC-8E6C-818687A4A6AB}" destId="{21885A0A-A5F2-44F3-8201-5BF6B09D0839}" srcOrd="0" destOrd="4" presId="urn:microsoft.com/office/officeart/2005/8/layout/vList6"/>
    <dgm:cxn modelId="{634980CE-EC58-485C-9817-CEEC2A42C2C1}" type="presOf" srcId="{316E0D43-89EF-4273-A7E9-3A1F7164FB47}" destId="{058529F1-F2F1-4DB9-8E58-EF41AF550870}" srcOrd="0" destOrd="3" presId="urn:microsoft.com/office/officeart/2005/8/layout/vList6"/>
    <dgm:cxn modelId="{4E523000-C433-4508-B991-9387926821B8}" type="presOf" srcId="{57B653D3-B8AD-42AA-B7F1-6A96744D8BF7}" destId="{B2A086C6-4F32-498E-9FD7-9E41B1D761CB}" srcOrd="0" destOrd="0" presId="urn:microsoft.com/office/officeart/2005/8/layout/vList6"/>
    <dgm:cxn modelId="{BDF8B1FB-69AB-4437-9337-76F0BEDE0072}" srcId="{74BA6C9E-9DAF-4E71-A0E2-99886E3060B2}" destId="{316E0D43-89EF-4273-A7E9-3A1F7164FB47}" srcOrd="3" destOrd="0" parTransId="{CEC2B686-1279-4C8C-8B98-EA1FAC35F777}" sibTransId="{97F9E372-11B4-4F46-8F8D-63251D078C3E}"/>
    <dgm:cxn modelId="{3833F614-D85E-4F24-8F1F-525EC0070EC5}" type="presOf" srcId="{C54FA5E8-ECE2-4BD6-B36B-20E0DCEDDF00}" destId="{039B9515-EBB3-46DF-8C6F-9CCCD51DB66B}" srcOrd="0" destOrd="0" presId="urn:microsoft.com/office/officeart/2005/8/layout/vList6"/>
    <dgm:cxn modelId="{28A9BF23-5FB3-4F66-91C5-6617F556D622}" srcId="{74BA6C9E-9DAF-4E71-A0E2-99886E3060B2}" destId="{44F71D8B-9C38-4369-A251-102DCCFF5BDF}" srcOrd="2" destOrd="0" parTransId="{AC1D07BB-8134-4418-83F5-2680658D4783}" sibTransId="{67504A10-A1E9-42FD-B8FE-4DFB01945442}"/>
    <dgm:cxn modelId="{CA6086C3-5E9A-4F0D-9695-9C3AA6D2503B}" type="presOf" srcId="{454C1D36-A728-48FA-AD20-402BAD78515C}" destId="{039B9515-EBB3-46DF-8C6F-9CCCD51DB66B}" srcOrd="0" destOrd="2" presId="urn:microsoft.com/office/officeart/2005/8/layout/vList6"/>
    <dgm:cxn modelId="{9A91DB80-C508-4A26-962D-91DD7ABB6A76}" srcId="{7CBA3213-E28E-46D2-A605-1C6F8C44E0F1}" destId="{AFD27257-8349-4247-8AE1-C51BA64D3A01}" srcOrd="2" destOrd="0" parTransId="{75B83532-6AF8-4D5F-BD67-B70AEC4FB52E}" sibTransId="{F11D123D-28F1-4C0F-AD0D-EA568B4B08B3}"/>
    <dgm:cxn modelId="{D23A3E44-84C2-4CCF-A267-0C4569690A6C}" srcId="{7CBA3213-E28E-46D2-A605-1C6F8C44E0F1}" destId="{BF911887-2258-45DC-B91F-94739454FFE5}" srcOrd="0" destOrd="0" parTransId="{7452EB49-FE52-415F-8707-FFB424237B17}" sibTransId="{0367B56A-484F-44C8-9FA2-1CDDC21F549F}"/>
    <dgm:cxn modelId="{BC1BFEC2-6DAA-4565-8231-18B1281DC861}" srcId="{EC558AF9-A82E-46CD-B36A-322AAECBD62E}" destId="{454C1D36-A728-48FA-AD20-402BAD78515C}" srcOrd="2" destOrd="0" parTransId="{ABAF59F6-0E27-4CE2-B9BD-FDE53989FA32}" sibTransId="{1D325BC8-2D90-462A-9BB6-97B0FF503138}"/>
    <dgm:cxn modelId="{0B55EC26-8EE5-4073-BE65-DA2E6765E6C7}" type="presOf" srcId="{EC558AF9-A82E-46CD-B36A-322AAECBD62E}" destId="{9068EB9B-8325-4753-BCDD-3B354977CF3B}" srcOrd="0" destOrd="0" presId="urn:microsoft.com/office/officeart/2005/8/layout/vList6"/>
    <dgm:cxn modelId="{AE5176A5-D8E1-4991-9FE6-E6630360317E}" type="presOf" srcId="{DDD3A813-8360-4E4D-A243-EE15F7D206AF}" destId="{21885A0A-A5F2-44F3-8201-5BF6B09D0839}" srcOrd="0" destOrd="1" presId="urn:microsoft.com/office/officeart/2005/8/layout/vList6"/>
    <dgm:cxn modelId="{3346718C-BD18-4975-83B7-8C6F1DB9F943}" type="presOf" srcId="{9ED63E8F-8780-4BF3-BE7C-6DE392332CED}" destId="{21885A0A-A5F2-44F3-8201-5BF6B09D0839}" srcOrd="0" destOrd="3" presId="urn:microsoft.com/office/officeart/2005/8/layout/vList6"/>
    <dgm:cxn modelId="{BCA52876-EB5A-4C89-8B3F-F00097CFABBD}" type="presOf" srcId="{7CBA3213-E28E-46D2-A605-1C6F8C44E0F1}" destId="{524FEFB3-81D2-43CD-852B-3335AC8AA2C3}" srcOrd="0" destOrd="0" presId="urn:microsoft.com/office/officeart/2005/8/layout/vList6"/>
    <dgm:cxn modelId="{02ACD59B-F22F-414E-BB8C-0363BC637054}" srcId="{57B653D3-B8AD-42AA-B7F1-6A96744D8BF7}" destId="{EC558AF9-A82E-46CD-B36A-322AAECBD62E}" srcOrd="2" destOrd="0" parTransId="{EC517B18-6777-4403-981F-73F01D0F07A7}" sibTransId="{0051F6E5-FCED-4356-BF44-7AF20A19C101}"/>
    <dgm:cxn modelId="{87D46CF0-B3C7-46ED-85C8-1987D7493174}" srcId="{7CBA3213-E28E-46D2-A605-1C6F8C44E0F1}" destId="{DDD3A813-8360-4E4D-A243-EE15F7D206AF}" srcOrd="1" destOrd="0" parTransId="{AEA6A879-9188-4800-A27C-AA8E85AD8619}" sibTransId="{76BC9F60-D799-4F4B-A985-835F29273003}"/>
    <dgm:cxn modelId="{FCBEB852-385F-4621-878D-64D13B5BA16B}" type="presOf" srcId="{44F71D8B-9C38-4369-A251-102DCCFF5BDF}" destId="{058529F1-F2F1-4DB9-8E58-EF41AF550870}" srcOrd="0" destOrd="2" presId="urn:microsoft.com/office/officeart/2005/8/layout/vList6"/>
    <dgm:cxn modelId="{F66138D8-112D-4B8F-8E19-68DE8586FA50}" type="presOf" srcId="{AFD27257-8349-4247-8AE1-C51BA64D3A01}" destId="{21885A0A-A5F2-44F3-8201-5BF6B09D0839}" srcOrd="0" destOrd="2" presId="urn:microsoft.com/office/officeart/2005/8/layout/vList6"/>
    <dgm:cxn modelId="{E3E0669F-C620-4587-B169-67BC0E002EB9}" srcId="{EC558AF9-A82E-46CD-B36A-322AAECBD62E}" destId="{C54FA5E8-ECE2-4BD6-B36B-20E0DCEDDF00}" srcOrd="0" destOrd="0" parTransId="{4B62DA9D-671B-4B4B-BDFC-E83DC0038B93}" sibTransId="{D15DB931-1241-47B1-94DA-CBC0E99618F7}"/>
    <dgm:cxn modelId="{CAC84072-6FA9-43C8-B545-EB3C07BDE5FF}" srcId="{74BA6C9E-9DAF-4E71-A0E2-99886E3060B2}" destId="{75572B19-205A-44D9-ABFE-415BDA73A3BD}" srcOrd="0" destOrd="0" parTransId="{D8FF2A7F-0768-4BC9-BCDF-E9F9FD1211B4}" sibTransId="{1EFC8798-7025-49CC-81C0-BE51FF16A03C}"/>
    <dgm:cxn modelId="{3A6E6B28-9382-46EE-8440-822376F7819D}" type="presParOf" srcId="{B2A086C6-4F32-498E-9FD7-9E41B1D761CB}" destId="{3092BE3E-6C3B-4CD7-A76D-086FC2E27791}" srcOrd="0" destOrd="0" presId="urn:microsoft.com/office/officeart/2005/8/layout/vList6"/>
    <dgm:cxn modelId="{EC80359E-220D-4CED-9A5D-801CA402DB24}" type="presParOf" srcId="{3092BE3E-6C3B-4CD7-A76D-086FC2E27791}" destId="{76E9E38F-15FE-4747-AF9F-B336F9866D98}" srcOrd="0" destOrd="0" presId="urn:microsoft.com/office/officeart/2005/8/layout/vList6"/>
    <dgm:cxn modelId="{2D71B4C1-34EF-43D6-B626-E74C028C5E49}" type="presParOf" srcId="{3092BE3E-6C3B-4CD7-A76D-086FC2E27791}" destId="{058529F1-F2F1-4DB9-8E58-EF41AF550870}" srcOrd="1" destOrd="0" presId="urn:microsoft.com/office/officeart/2005/8/layout/vList6"/>
    <dgm:cxn modelId="{A239DD57-7093-4B4E-AD4E-7BA19C248F40}" type="presParOf" srcId="{B2A086C6-4F32-498E-9FD7-9E41B1D761CB}" destId="{1C7755F7-A955-4B08-9347-3EB2C7E7D370}" srcOrd="1" destOrd="0" presId="urn:microsoft.com/office/officeart/2005/8/layout/vList6"/>
    <dgm:cxn modelId="{AC2368F9-3BAC-4FD0-ADD4-275A403F3F43}" type="presParOf" srcId="{B2A086C6-4F32-498E-9FD7-9E41B1D761CB}" destId="{6AD0FC8A-9D91-4267-ACC9-ECCCBD1B32D2}" srcOrd="2" destOrd="0" presId="urn:microsoft.com/office/officeart/2005/8/layout/vList6"/>
    <dgm:cxn modelId="{9DD197CD-E861-498C-8F51-496592522A42}" type="presParOf" srcId="{6AD0FC8A-9D91-4267-ACC9-ECCCBD1B32D2}" destId="{524FEFB3-81D2-43CD-852B-3335AC8AA2C3}" srcOrd="0" destOrd="0" presId="urn:microsoft.com/office/officeart/2005/8/layout/vList6"/>
    <dgm:cxn modelId="{C9D4BD00-A860-4FC0-A2DA-39912292BBFB}" type="presParOf" srcId="{6AD0FC8A-9D91-4267-ACC9-ECCCBD1B32D2}" destId="{21885A0A-A5F2-44F3-8201-5BF6B09D0839}" srcOrd="1" destOrd="0" presId="urn:microsoft.com/office/officeart/2005/8/layout/vList6"/>
    <dgm:cxn modelId="{0A26BBBC-3344-48E1-8C4E-20D8C7E85787}" type="presParOf" srcId="{B2A086C6-4F32-498E-9FD7-9E41B1D761CB}" destId="{8594B6D0-6725-4ACD-8702-4F1F64AB3E68}" srcOrd="3" destOrd="0" presId="urn:microsoft.com/office/officeart/2005/8/layout/vList6"/>
    <dgm:cxn modelId="{0111DF78-F1AB-41A1-9DB9-AB1524B47AD8}" type="presParOf" srcId="{B2A086C6-4F32-498E-9FD7-9E41B1D761CB}" destId="{1C8701DE-C6D9-4F55-820F-BD5349A5ED33}" srcOrd="4" destOrd="0" presId="urn:microsoft.com/office/officeart/2005/8/layout/vList6"/>
    <dgm:cxn modelId="{7BE40948-ECAC-4977-A8EE-75916B32700D}" type="presParOf" srcId="{1C8701DE-C6D9-4F55-820F-BD5349A5ED33}" destId="{9068EB9B-8325-4753-BCDD-3B354977CF3B}" srcOrd="0" destOrd="0" presId="urn:microsoft.com/office/officeart/2005/8/layout/vList6"/>
    <dgm:cxn modelId="{11BE62FB-6F47-4A22-9722-6EF2A04302FD}" type="presParOf" srcId="{1C8701DE-C6D9-4F55-820F-BD5349A5ED33}" destId="{039B9515-EBB3-46DF-8C6F-9CCCD51DB66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7B653D3-B8AD-42AA-B7F1-6A96744D8BF7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6E5087A-E3AB-4A08-A000-25704EC1EBD3}" type="pres">
      <dgm:prSet presAssocID="{57B653D3-B8AD-42AA-B7F1-6A96744D8BF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8CBF108F-B408-43D6-AE34-1F7745796320}" type="presOf" srcId="{57B653D3-B8AD-42AA-B7F1-6A96744D8BF7}" destId="{46E5087A-E3AB-4A08-A000-25704EC1EBD3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8529F1-F2F1-4DB9-8E58-EF41AF550870}">
      <dsp:nvSpPr>
        <dsp:cNvPr id="0" name=""/>
        <dsp:cNvSpPr/>
      </dsp:nvSpPr>
      <dsp:spPr>
        <a:xfrm>
          <a:off x="3585795" y="0"/>
          <a:ext cx="5378692" cy="1606254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1" kern="1200" dirty="0" smtClean="0">
              <a:solidFill>
                <a:srgbClr val="002060"/>
              </a:solidFill>
            </a:rPr>
            <a:t>Tematyka</a:t>
          </a:r>
          <a:endParaRPr lang="pl-PL" sz="1600" b="1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1" kern="1200" dirty="0" smtClean="0">
              <a:solidFill>
                <a:srgbClr val="002060"/>
              </a:solidFill>
            </a:rPr>
            <a:t>Źródła</a:t>
          </a:r>
          <a:endParaRPr lang="pl-PL" sz="1600" b="1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1" kern="1200" dirty="0" smtClean="0">
              <a:solidFill>
                <a:srgbClr val="002060"/>
              </a:solidFill>
            </a:rPr>
            <a:t>Postać</a:t>
          </a:r>
          <a:endParaRPr lang="pl-PL" sz="1600" b="1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1" kern="1200" dirty="0" smtClean="0">
              <a:solidFill>
                <a:srgbClr val="002060"/>
              </a:solidFill>
            </a:rPr>
            <a:t>Trafność</a:t>
          </a:r>
          <a:endParaRPr lang="pl-PL" sz="1600" b="1" kern="1200" dirty="0">
            <a:solidFill>
              <a:srgbClr val="002060"/>
            </a:solidFill>
          </a:endParaRPr>
        </a:p>
      </dsp:txBody>
      <dsp:txXfrm>
        <a:off x="3585795" y="200782"/>
        <a:ext cx="4776347" cy="1204690"/>
      </dsp:txXfrm>
    </dsp:sp>
    <dsp:sp modelId="{76E9E38F-15FE-4747-AF9F-B336F9866D98}">
      <dsp:nvSpPr>
        <dsp:cNvPr id="0" name=""/>
        <dsp:cNvSpPr/>
      </dsp:nvSpPr>
      <dsp:spPr>
        <a:xfrm>
          <a:off x="0" y="0"/>
          <a:ext cx="3585795" cy="160625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b="1" kern="1200" dirty="0" smtClean="0"/>
            <a:t>Zasoby informacji</a:t>
          </a:r>
          <a:endParaRPr lang="pl-PL" sz="3800" b="1" kern="1200" dirty="0"/>
        </a:p>
      </dsp:txBody>
      <dsp:txXfrm>
        <a:off x="78411" y="78411"/>
        <a:ext cx="3428973" cy="1449432"/>
      </dsp:txXfrm>
    </dsp:sp>
    <dsp:sp modelId="{21885A0A-A5F2-44F3-8201-5BF6B09D0839}">
      <dsp:nvSpPr>
        <dsp:cNvPr id="0" name=""/>
        <dsp:cNvSpPr/>
      </dsp:nvSpPr>
      <dsp:spPr>
        <a:xfrm>
          <a:off x="3585795" y="1766879"/>
          <a:ext cx="5378692" cy="1606254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b="1" kern="1200" dirty="0" smtClean="0">
              <a:solidFill>
                <a:srgbClr val="002060"/>
              </a:solidFill>
            </a:rPr>
            <a:t>Generowanie informacji,</a:t>
          </a:r>
          <a:endParaRPr lang="pl-PL" sz="1500" b="1" kern="1200" dirty="0">
            <a:solidFill>
              <a:srgbClr val="00206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b="1" kern="1200" dirty="0" smtClean="0">
              <a:solidFill>
                <a:srgbClr val="002060"/>
              </a:solidFill>
            </a:rPr>
            <a:t>Przechowywanie informacji,</a:t>
          </a:r>
          <a:endParaRPr lang="pl-PL" sz="1500" b="1" kern="1200" dirty="0">
            <a:solidFill>
              <a:srgbClr val="00206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b="1" kern="1200" dirty="0" smtClean="0">
              <a:solidFill>
                <a:srgbClr val="002060"/>
              </a:solidFill>
            </a:rPr>
            <a:t>Przetwarzanie informacji, </a:t>
          </a:r>
          <a:endParaRPr lang="pl-PL" sz="1500" b="1" kern="1200" dirty="0">
            <a:solidFill>
              <a:srgbClr val="00206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b="1" kern="1200" dirty="0" smtClean="0">
              <a:solidFill>
                <a:srgbClr val="002060"/>
              </a:solidFill>
            </a:rPr>
            <a:t>Wyszukiwanie informacji,</a:t>
          </a:r>
          <a:endParaRPr lang="pl-PL" sz="1500" b="1" kern="1200" dirty="0">
            <a:solidFill>
              <a:srgbClr val="00206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b="1" kern="1200" dirty="0" smtClean="0">
              <a:solidFill>
                <a:srgbClr val="002060"/>
              </a:solidFill>
            </a:rPr>
            <a:t>Udostępnianie i dostarczanie informacji</a:t>
          </a:r>
          <a:endParaRPr lang="pl-PL" sz="1500" b="1" kern="1200" dirty="0">
            <a:solidFill>
              <a:srgbClr val="002060"/>
            </a:solidFill>
          </a:endParaRPr>
        </a:p>
      </dsp:txBody>
      <dsp:txXfrm>
        <a:off x="3585795" y="1967661"/>
        <a:ext cx="4776347" cy="1204690"/>
      </dsp:txXfrm>
    </dsp:sp>
    <dsp:sp modelId="{524FEFB3-81D2-43CD-852B-3335AC8AA2C3}">
      <dsp:nvSpPr>
        <dsp:cNvPr id="0" name=""/>
        <dsp:cNvSpPr/>
      </dsp:nvSpPr>
      <dsp:spPr>
        <a:xfrm>
          <a:off x="0" y="1766879"/>
          <a:ext cx="3585795" cy="160625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b="1" kern="1200" dirty="0" smtClean="0"/>
            <a:t>Procesy informacyjne</a:t>
          </a:r>
          <a:endParaRPr lang="pl-PL" sz="3800" b="1" kern="1200" dirty="0"/>
        </a:p>
      </dsp:txBody>
      <dsp:txXfrm>
        <a:off x="78411" y="1845290"/>
        <a:ext cx="3428973" cy="1449432"/>
      </dsp:txXfrm>
    </dsp:sp>
    <dsp:sp modelId="{039B9515-EBB3-46DF-8C6F-9CCCD51DB66B}">
      <dsp:nvSpPr>
        <dsp:cNvPr id="0" name=""/>
        <dsp:cNvSpPr/>
      </dsp:nvSpPr>
      <dsp:spPr>
        <a:xfrm>
          <a:off x="3585795" y="3533759"/>
          <a:ext cx="5378692" cy="1606254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b="1" kern="1200" dirty="0" smtClean="0">
              <a:solidFill>
                <a:srgbClr val="002060"/>
              </a:solidFill>
            </a:rPr>
            <a:t>Potrzeby użytkowników zewnętrznych,</a:t>
          </a:r>
          <a:endParaRPr lang="pl-PL" sz="1500" b="1" kern="1200" dirty="0">
            <a:solidFill>
              <a:srgbClr val="00206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b="1" kern="1200" dirty="0" smtClean="0">
              <a:solidFill>
                <a:srgbClr val="002060"/>
              </a:solidFill>
            </a:rPr>
            <a:t>Potrzeby użytkowników wewnętrznych,</a:t>
          </a:r>
          <a:endParaRPr lang="pl-PL" sz="1500" b="1" kern="1200" dirty="0">
            <a:solidFill>
              <a:srgbClr val="00206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b="1" kern="1200" dirty="0" smtClean="0">
              <a:solidFill>
                <a:srgbClr val="002060"/>
              </a:solidFill>
            </a:rPr>
            <a:t>Oczekiwania kadry zarządzającą UJ (Rektora i Prorektorów oraz Dziekanów i Prodziekanów) do wykonywania obowiązków związanych z pełnionymi funkcjami</a:t>
          </a:r>
          <a:endParaRPr lang="pl-PL" sz="1500" b="1" kern="1200" dirty="0">
            <a:solidFill>
              <a:srgbClr val="002060"/>
            </a:solidFill>
          </a:endParaRPr>
        </a:p>
      </dsp:txBody>
      <dsp:txXfrm>
        <a:off x="3585795" y="3734541"/>
        <a:ext cx="4776347" cy="1204690"/>
      </dsp:txXfrm>
    </dsp:sp>
    <dsp:sp modelId="{9068EB9B-8325-4753-BCDD-3B354977CF3B}">
      <dsp:nvSpPr>
        <dsp:cNvPr id="0" name=""/>
        <dsp:cNvSpPr/>
      </dsp:nvSpPr>
      <dsp:spPr>
        <a:xfrm>
          <a:off x="0" y="3533759"/>
          <a:ext cx="3585795" cy="160625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b="1" kern="1200" dirty="0" smtClean="0"/>
            <a:t>Potrzeby użytkowników</a:t>
          </a:r>
          <a:endParaRPr lang="pl-PL" sz="3800" b="1" kern="1200" dirty="0"/>
        </a:p>
      </dsp:txBody>
      <dsp:txXfrm>
        <a:off x="78411" y="3612170"/>
        <a:ext cx="3428973" cy="144943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51BAD-4685-4B1A-A333-0AC6788E80C2}" type="datetimeFigureOut">
              <a:rPr lang="pl-PL" smtClean="0"/>
              <a:t>2015-02-24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B2358-F4E5-46A0-BB35-7093AED01D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7002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174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075D27-4C75-4374-A484-A570B191719D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719500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174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075D27-4C75-4374-A484-A570B191719D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813820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174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075D27-4C75-4374-A484-A570B191719D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902050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174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075D27-4C75-4374-A484-A570B191719D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034506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174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075D27-4C75-4374-A484-A570B191719D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421464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174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075D27-4C75-4374-A484-A570B191719D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248838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174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075D27-4C75-4374-A484-A570B191719D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4238513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3F24-0E08-496B-9753-0817C46CDB28}" type="datetimeFigureOut">
              <a:rPr lang="pl-PL" smtClean="0"/>
              <a:t>2015-02-24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07F3-E70F-4F39-B9B0-2BCD03BBFB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2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3F24-0E08-496B-9753-0817C46CDB28}" type="datetimeFigureOut">
              <a:rPr lang="pl-PL" smtClean="0"/>
              <a:t>2015-02-24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07F3-E70F-4F39-B9B0-2BCD03BBFB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1119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3F24-0E08-496B-9753-0817C46CDB28}" type="datetimeFigureOut">
              <a:rPr lang="pl-PL" smtClean="0"/>
              <a:t>2015-02-24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07F3-E70F-4F39-B9B0-2BCD03BBFB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4198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3F24-0E08-496B-9753-0817C46CDB28}" type="datetimeFigureOut">
              <a:rPr lang="pl-PL" smtClean="0"/>
              <a:t>2015-02-24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07F3-E70F-4F39-B9B0-2BCD03BBFB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380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3F24-0E08-496B-9753-0817C46CDB28}" type="datetimeFigureOut">
              <a:rPr lang="pl-PL" smtClean="0"/>
              <a:t>2015-02-24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07F3-E70F-4F39-B9B0-2BCD03BBFB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071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3F24-0E08-496B-9753-0817C46CDB28}" type="datetimeFigureOut">
              <a:rPr lang="pl-PL" smtClean="0"/>
              <a:t>2015-02-24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07F3-E70F-4F39-B9B0-2BCD03BBFB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978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3F24-0E08-496B-9753-0817C46CDB28}" type="datetimeFigureOut">
              <a:rPr lang="pl-PL" smtClean="0"/>
              <a:t>2015-02-24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07F3-E70F-4F39-B9B0-2BCD03BBFB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7934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3F24-0E08-496B-9753-0817C46CDB28}" type="datetimeFigureOut">
              <a:rPr lang="pl-PL" smtClean="0"/>
              <a:t>2015-02-24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07F3-E70F-4F39-B9B0-2BCD03BBFB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555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3F24-0E08-496B-9753-0817C46CDB28}" type="datetimeFigureOut">
              <a:rPr lang="pl-PL" smtClean="0"/>
              <a:t>2015-02-24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07F3-E70F-4F39-B9B0-2BCD03BBFB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035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3F24-0E08-496B-9753-0817C46CDB28}" type="datetimeFigureOut">
              <a:rPr lang="pl-PL" smtClean="0"/>
              <a:t>2015-02-24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07F3-E70F-4F39-B9B0-2BCD03BBFB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58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3F24-0E08-496B-9753-0817C46CDB28}" type="datetimeFigureOut">
              <a:rPr lang="pl-PL" smtClean="0"/>
              <a:t>2015-02-24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07F3-E70F-4F39-B9B0-2BCD03BBFB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631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43F24-0E08-496B-9753-0817C46CDB28}" type="datetimeFigureOut">
              <a:rPr lang="pl-PL" smtClean="0"/>
              <a:t>2015-02-24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207F3-E70F-4F39-B9B0-2BCD03BBFB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4167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le tekstowe 12"/>
          <p:cNvSpPr txBox="1">
            <a:spLocks noChangeArrowheads="1"/>
          </p:cNvSpPr>
          <p:nvPr/>
        </p:nvSpPr>
        <p:spPr bwMode="auto">
          <a:xfrm>
            <a:off x="0" y="0"/>
            <a:ext cx="9144000" cy="923925"/>
          </a:xfrm>
          <a:prstGeom prst="rect">
            <a:avLst/>
          </a:prstGeom>
          <a:solidFill>
            <a:srgbClr val="0051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>
                <a:solidFill>
                  <a:srgbClr val="00519E"/>
                </a:solidFill>
                <a:latin typeface="Calibri" pitchFamily="34" charset="0"/>
              </a:rPr>
              <a:t>.</a:t>
            </a:r>
          </a:p>
          <a:p>
            <a:pPr eaLnBrk="1" hangingPunct="1"/>
            <a:r>
              <a:rPr lang="pl-PL">
                <a:solidFill>
                  <a:srgbClr val="00519E"/>
                </a:solidFill>
                <a:latin typeface="Calibri" pitchFamily="34" charset="0"/>
              </a:rPr>
              <a:t>.</a:t>
            </a:r>
          </a:p>
          <a:p>
            <a:pPr eaLnBrk="1" hangingPunct="1"/>
            <a:r>
              <a:rPr lang="pl-PL">
                <a:solidFill>
                  <a:srgbClr val="00519E"/>
                </a:solidFill>
                <a:latin typeface="Calibri" pitchFamily="34" charset="0"/>
              </a:rPr>
              <a:t>.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0"/>
            <a:ext cx="2786063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pole tekstowe 7"/>
          <p:cNvSpPr txBox="1">
            <a:spLocks noChangeArrowheads="1"/>
          </p:cNvSpPr>
          <p:nvPr/>
        </p:nvSpPr>
        <p:spPr bwMode="auto">
          <a:xfrm>
            <a:off x="581025" y="1938338"/>
            <a:ext cx="8286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>
              <a:latin typeface="Calibri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11443478"/>
              </p:ext>
            </p:extLst>
          </p:nvPr>
        </p:nvGraphicFramePr>
        <p:xfrm>
          <a:off x="827584" y="980728"/>
          <a:ext cx="770485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697737" y="3018270"/>
            <a:ext cx="77048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2060"/>
                </a:solidFill>
              </a:rPr>
              <a:t>Informacja o działalności Biura Analiz Instytucjonalnych i Raportowania oraz audycie informacji instytucjonalnej na </a:t>
            </a:r>
            <a:r>
              <a:rPr lang="pl-PL" sz="2800" b="1" dirty="0" smtClean="0">
                <a:solidFill>
                  <a:srgbClr val="002060"/>
                </a:solidFill>
              </a:rPr>
              <a:t>UJ</a:t>
            </a:r>
          </a:p>
          <a:p>
            <a:pPr algn="ctr"/>
            <a:endParaRPr lang="pl-PL" sz="28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pl-PL" sz="20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Maria Próchnicka</a:t>
            </a:r>
            <a:endParaRPr lang="pl-PL" sz="2000" b="1" i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0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le tekstowe 12"/>
          <p:cNvSpPr txBox="1">
            <a:spLocks noChangeArrowheads="1"/>
          </p:cNvSpPr>
          <p:nvPr/>
        </p:nvSpPr>
        <p:spPr bwMode="auto">
          <a:xfrm>
            <a:off x="0" y="0"/>
            <a:ext cx="9144000" cy="923925"/>
          </a:xfrm>
          <a:prstGeom prst="rect">
            <a:avLst/>
          </a:prstGeom>
          <a:solidFill>
            <a:srgbClr val="0051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>
                <a:solidFill>
                  <a:srgbClr val="00519E"/>
                </a:solidFill>
                <a:latin typeface="Calibri" pitchFamily="34" charset="0"/>
              </a:rPr>
              <a:t>.</a:t>
            </a:r>
          </a:p>
          <a:p>
            <a:pPr eaLnBrk="1" hangingPunct="1"/>
            <a:r>
              <a:rPr lang="pl-PL">
                <a:solidFill>
                  <a:srgbClr val="00519E"/>
                </a:solidFill>
                <a:latin typeface="Calibri" pitchFamily="34" charset="0"/>
              </a:rPr>
              <a:t>.</a:t>
            </a:r>
          </a:p>
          <a:p>
            <a:pPr eaLnBrk="1" hangingPunct="1"/>
            <a:r>
              <a:rPr lang="pl-PL">
                <a:solidFill>
                  <a:srgbClr val="00519E"/>
                </a:solidFill>
                <a:latin typeface="Calibri" pitchFamily="34" charset="0"/>
              </a:rPr>
              <a:t>.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0"/>
            <a:ext cx="2786063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pole tekstowe 7"/>
          <p:cNvSpPr txBox="1">
            <a:spLocks noChangeArrowheads="1"/>
          </p:cNvSpPr>
          <p:nvPr/>
        </p:nvSpPr>
        <p:spPr bwMode="auto">
          <a:xfrm>
            <a:off x="581025" y="1938338"/>
            <a:ext cx="8286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>
              <a:latin typeface="Calibri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827584" y="980728"/>
          <a:ext cx="770485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280" y="782443"/>
            <a:ext cx="8867775" cy="102700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pl-PL" sz="2800" b="1" dirty="0" smtClean="0">
                <a:solidFill>
                  <a:srgbClr val="002060"/>
                </a:solidFill>
                <a:latin typeface="+mn-lt"/>
              </a:rPr>
            </a:br>
            <a:r>
              <a:rPr lang="pl-PL" sz="3100" b="1" dirty="0" smtClean="0">
                <a:solidFill>
                  <a:srgbClr val="002060"/>
                </a:solidFill>
                <a:latin typeface="+mn-lt"/>
              </a:rPr>
              <a:t>Cele działania </a:t>
            </a:r>
            <a:r>
              <a:rPr lang="pl-PL" sz="3100" b="1" dirty="0" smtClean="0">
                <a:solidFill>
                  <a:srgbClr val="002060"/>
                </a:solidFill>
                <a:latin typeface="+mn-lt"/>
              </a:rPr>
              <a:t>Biura </a:t>
            </a:r>
            <a:r>
              <a:rPr lang="pl-PL" sz="3100" b="1" dirty="0" smtClean="0">
                <a:solidFill>
                  <a:srgbClr val="002060"/>
                </a:solidFill>
                <a:latin typeface="+mn-lt"/>
              </a:rPr>
              <a:t>Analiz Instytucjonalnych</a:t>
            </a:r>
            <a:br>
              <a:rPr lang="pl-PL" sz="3100" b="1" dirty="0" smtClean="0">
                <a:solidFill>
                  <a:srgbClr val="002060"/>
                </a:solidFill>
                <a:latin typeface="+mn-lt"/>
              </a:rPr>
            </a:br>
            <a:r>
              <a:rPr lang="pl-PL" sz="3100" b="1" dirty="0" smtClean="0">
                <a:solidFill>
                  <a:srgbClr val="002060"/>
                </a:solidFill>
                <a:latin typeface="+mn-lt"/>
              </a:rPr>
              <a:t> i Raportowania</a:t>
            </a:r>
            <a:endParaRPr lang="pl-PL" sz="31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280987" y="2145562"/>
            <a:ext cx="8582025" cy="506877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000" b="1" dirty="0" smtClean="0">
                <a:solidFill>
                  <a:srgbClr val="002060"/>
                </a:solidFill>
              </a:rPr>
              <a:t>Dostarczanie </a:t>
            </a:r>
            <a:r>
              <a:rPr lang="pl-PL" sz="2000" b="1" dirty="0">
                <a:solidFill>
                  <a:srgbClr val="002060"/>
                </a:solidFill>
              </a:rPr>
              <a:t>JM Rektorowi UJ oraz Kadrze Zarządzającej UJ informacji wspomagającej planowanie i procesy podejmowania </a:t>
            </a:r>
            <a:r>
              <a:rPr lang="pl-PL" sz="2000" b="1" dirty="0" smtClean="0">
                <a:solidFill>
                  <a:srgbClr val="002060"/>
                </a:solidFill>
              </a:rPr>
              <a:t>decyzji oraz </a:t>
            </a:r>
            <a:r>
              <a:rPr lang="pl-PL" sz="2000" b="1" dirty="0">
                <a:solidFill>
                  <a:srgbClr val="002060"/>
                </a:solidFill>
              </a:rPr>
              <a:t>porównywanie UJ z innymi uczelniami w kraju i na </a:t>
            </a:r>
            <a:r>
              <a:rPr lang="pl-PL" sz="2000" b="1" dirty="0" smtClean="0">
                <a:solidFill>
                  <a:srgbClr val="002060"/>
                </a:solidFill>
              </a:rPr>
              <a:t>świecie</a:t>
            </a:r>
            <a:endParaRPr lang="pl-PL" sz="2000" b="1" dirty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b="1" dirty="0" smtClean="0">
                <a:solidFill>
                  <a:srgbClr val="002060"/>
                </a:solidFill>
              </a:rPr>
              <a:t>Raportowanie </a:t>
            </a:r>
            <a:r>
              <a:rPr lang="pl-PL" sz="2000" b="1" dirty="0">
                <a:solidFill>
                  <a:srgbClr val="002060"/>
                </a:solidFill>
              </a:rPr>
              <a:t>danych i informacji instytucjonalnych do organów nadzorujących Uczelnię i innych instytucji i systemów zewnętrznych, w tym w szczególności do Systemu Informacji o Szkolnictwie Wyższym  </a:t>
            </a:r>
            <a:r>
              <a:rPr lang="pl-PL" sz="2000" b="1" dirty="0" smtClean="0">
                <a:solidFill>
                  <a:srgbClr val="002060"/>
                </a:solidFill>
              </a:rPr>
              <a:t>POL-on</a:t>
            </a:r>
            <a:endParaRPr lang="pl-PL" sz="2000" b="1" dirty="0">
              <a:solidFill>
                <a:srgbClr val="002060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239634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le tekstowe 12"/>
          <p:cNvSpPr txBox="1">
            <a:spLocks noChangeArrowheads="1"/>
          </p:cNvSpPr>
          <p:nvPr/>
        </p:nvSpPr>
        <p:spPr bwMode="auto">
          <a:xfrm>
            <a:off x="0" y="0"/>
            <a:ext cx="9144000" cy="923925"/>
          </a:xfrm>
          <a:prstGeom prst="rect">
            <a:avLst/>
          </a:prstGeom>
          <a:solidFill>
            <a:srgbClr val="0051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>
                <a:solidFill>
                  <a:srgbClr val="00519E"/>
                </a:solidFill>
                <a:latin typeface="Calibri" pitchFamily="34" charset="0"/>
              </a:rPr>
              <a:t>.</a:t>
            </a:r>
          </a:p>
          <a:p>
            <a:pPr eaLnBrk="1" hangingPunct="1"/>
            <a:r>
              <a:rPr lang="pl-PL">
                <a:solidFill>
                  <a:srgbClr val="00519E"/>
                </a:solidFill>
                <a:latin typeface="Calibri" pitchFamily="34" charset="0"/>
              </a:rPr>
              <a:t>.</a:t>
            </a:r>
          </a:p>
          <a:p>
            <a:pPr eaLnBrk="1" hangingPunct="1"/>
            <a:r>
              <a:rPr lang="pl-PL">
                <a:solidFill>
                  <a:srgbClr val="00519E"/>
                </a:solidFill>
                <a:latin typeface="Calibri" pitchFamily="34" charset="0"/>
              </a:rPr>
              <a:t>.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0"/>
            <a:ext cx="2786063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pole tekstowe 7"/>
          <p:cNvSpPr txBox="1">
            <a:spLocks noChangeArrowheads="1"/>
          </p:cNvSpPr>
          <p:nvPr/>
        </p:nvSpPr>
        <p:spPr bwMode="auto">
          <a:xfrm>
            <a:off x="581025" y="1938338"/>
            <a:ext cx="8286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>
              <a:latin typeface="Calibri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827584" y="980728"/>
          <a:ext cx="770485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" y="865298"/>
            <a:ext cx="8867775" cy="1027003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>
                <a:solidFill>
                  <a:srgbClr val="002060"/>
                </a:solidFill>
                <a:latin typeface="+mn-lt"/>
              </a:rPr>
              <a:t>Zadania Biura Analiz Instytucjonalnych</a:t>
            </a:r>
            <a:br>
              <a:rPr lang="pl-PL" sz="2800" b="1" dirty="0" smtClean="0">
                <a:solidFill>
                  <a:srgbClr val="002060"/>
                </a:solidFill>
                <a:latin typeface="+mn-lt"/>
              </a:rPr>
            </a:br>
            <a:r>
              <a:rPr lang="pl-PL" sz="2800" b="1" dirty="0" smtClean="0">
                <a:solidFill>
                  <a:srgbClr val="002060"/>
                </a:solidFill>
                <a:latin typeface="+mn-lt"/>
              </a:rPr>
              <a:t> i Raportowania</a:t>
            </a:r>
            <a:endParaRPr lang="pl-PL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285750" y="1789223"/>
            <a:ext cx="8582025" cy="5068777"/>
          </a:xfrm>
        </p:spPr>
        <p:txBody>
          <a:bodyPr>
            <a:normAutofit fontScale="92500" lnSpcReduction="10000"/>
          </a:bodyPr>
          <a:lstStyle/>
          <a:p>
            <a:endParaRPr lang="pl-PL" sz="1000" dirty="0"/>
          </a:p>
          <a:p>
            <a:pPr marL="0" indent="0">
              <a:buNone/>
            </a:pPr>
            <a:r>
              <a:rPr lang="pl-PL" sz="1600" b="1" dirty="0" smtClean="0">
                <a:solidFill>
                  <a:srgbClr val="002060"/>
                </a:solidFill>
              </a:rPr>
              <a:t>1. </a:t>
            </a:r>
            <a:r>
              <a:rPr lang="pl-PL" sz="1600" b="1" dirty="0">
                <a:solidFill>
                  <a:srgbClr val="002060"/>
                </a:solidFill>
              </a:rPr>
              <a:t>K</a:t>
            </a:r>
            <a:r>
              <a:rPr lang="pl-PL" sz="1600" b="1" dirty="0" smtClean="0">
                <a:solidFill>
                  <a:srgbClr val="002060"/>
                </a:solidFill>
              </a:rPr>
              <a:t>ontrola </a:t>
            </a:r>
            <a:r>
              <a:rPr lang="pl-PL" sz="1600" b="1" dirty="0">
                <a:solidFill>
                  <a:srgbClr val="002060"/>
                </a:solidFill>
              </a:rPr>
              <a:t>przepływu i obiegu informacji; </a:t>
            </a:r>
          </a:p>
          <a:p>
            <a:pPr marL="0" indent="0">
              <a:buNone/>
            </a:pPr>
            <a:r>
              <a:rPr lang="pl-PL" sz="1600" b="1" dirty="0" smtClean="0">
                <a:solidFill>
                  <a:srgbClr val="002060"/>
                </a:solidFill>
              </a:rPr>
              <a:t>2. </a:t>
            </a:r>
            <a:r>
              <a:rPr lang="pl-PL" sz="1600" b="1" dirty="0">
                <a:solidFill>
                  <a:srgbClr val="002060"/>
                </a:solidFill>
              </a:rPr>
              <a:t>O</a:t>
            </a:r>
            <a:r>
              <a:rPr lang="pl-PL" sz="1600" b="1" dirty="0" smtClean="0">
                <a:solidFill>
                  <a:srgbClr val="002060"/>
                </a:solidFill>
              </a:rPr>
              <a:t>pracowanie</a:t>
            </a:r>
            <a:r>
              <a:rPr lang="pl-PL" sz="1600" b="1" dirty="0">
                <a:solidFill>
                  <a:srgbClr val="002060"/>
                </a:solidFill>
              </a:rPr>
              <a:t>, wdrożenie, realizacja i doskonalenie polityki informacyjnej Uniwersytetu; </a:t>
            </a:r>
          </a:p>
          <a:p>
            <a:pPr marL="0" indent="0">
              <a:buNone/>
            </a:pPr>
            <a:r>
              <a:rPr lang="pl-PL" sz="1600" b="1" dirty="0" smtClean="0">
                <a:solidFill>
                  <a:srgbClr val="002060"/>
                </a:solidFill>
              </a:rPr>
              <a:t>3. </a:t>
            </a:r>
            <a:r>
              <a:rPr lang="pl-PL" sz="1600" b="1" dirty="0">
                <a:solidFill>
                  <a:srgbClr val="002060"/>
                </a:solidFill>
              </a:rPr>
              <a:t>G</a:t>
            </a:r>
            <a:r>
              <a:rPr lang="pl-PL" sz="1600" b="1" dirty="0" smtClean="0">
                <a:solidFill>
                  <a:srgbClr val="002060"/>
                </a:solidFill>
              </a:rPr>
              <a:t>romadzenie </a:t>
            </a:r>
            <a:r>
              <a:rPr lang="pl-PL" sz="1600" b="1" dirty="0">
                <a:solidFill>
                  <a:srgbClr val="002060"/>
                </a:solidFill>
              </a:rPr>
              <a:t>i analiza danych instytucjonalnych, opracowywanie raportów i udostępnianie informacji instytucjonalnej: </a:t>
            </a:r>
          </a:p>
          <a:p>
            <a:pPr marL="179388" indent="0">
              <a:buNone/>
            </a:pPr>
            <a:r>
              <a:rPr lang="pl-PL" sz="1600" b="1" dirty="0">
                <a:solidFill>
                  <a:srgbClr val="002060"/>
                </a:solidFill>
              </a:rPr>
              <a:t>a) dla organów nadzorujących Uczelnię, </a:t>
            </a:r>
          </a:p>
          <a:p>
            <a:pPr marL="179388" indent="0">
              <a:buNone/>
            </a:pPr>
            <a:r>
              <a:rPr lang="pl-PL" sz="1600" b="1" dirty="0">
                <a:solidFill>
                  <a:srgbClr val="002060"/>
                </a:solidFill>
              </a:rPr>
              <a:t>b) dla władz Uniwersytetu w celu wsparcia w procesie podejmowania decyzji związanych z zarządzaniem Uczelnią, </a:t>
            </a:r>
          </a:p>
          <a:p>
            <a:pPr marL="179388" indent="0">
              <a:buNone/>
            </a:pPr>
            <a:r>
              <a:rPr lang="pl-PL" sz="1600" b="1" dirty="0">
                <a:solidFill>
                  <a:srgbClr val="002060"/>
                </a:solidFill>
              </a:rPr>
              <a:t>c) dla władz Uniwersytetu oraz jego jednostek organizacyjnych w celu wewnętrznej oceny działalności i osiągnięć Uczelni i jej jednostek podstawowych (samoocena), której wyniki stanowią podstawę doskonalenia działalności i podnoszenia wskaźników osiągnięć oraz porównywania się z innymi uczelniami i ich jednostkami, </a:t>
            </a:r>
          </a:p>
          <a:p>
            <a:pPr marL="179388" indent="0">
              <a:buNone/>
            </a:pPr>
            <a:r>
              <a:rPr lang="pl-PL" sz="1600" b="1" dirty="0">
                <a:solidFill>
                  <a:srgbClr val="002060"/>
                </a:solidFill>
              </a:rPr>
              <a:t>d) dla celów akredytacji, </a:t>
            </a:r>
          </a:p>
          <a:p>
            <a:pPr marL="179388" indent="0">
              <a:buNone/>
            </a:pPr>
            <a:r>
              <a:rPr lang="pl-PL" sz="1600" b="1" dirty="0">
                <a:solidFill>
                  <a:srgbClr val="002060"/>
                </a:solidFill>
              </a:rPr>
              <a:t>e) dla celów uczestnictwa w rankingach, </a:t>
            </a:r>
          </a:p>
          <a:p>
            <a:pPr marL="179388" indent="0">
              <a:buNone/>
            </a:pPr>
            <a:r>
              <a:rPr lang="pl-PL" sz="1600" b="1" dirty="0">
                <a:solidFill>
                  <a:srgbClr val="002060"/>
                </a:solidFill>
              </a:rPr>
              <a:t>f) dla celów promocji działalności i osiągnięć Uniwersytetu, </a:t>
            </a:r>
          </a:p>
          <a:p>
            <a:pPr marL="179388" indent="0">
              <a:buNone/>
            </a:pPr>
            <a:r>
              <a:rPr lang="pl-PL" sz="1600" b="1" dirty="0">
                <a:solidFill>
                  <a:srgbClr val="002060"/>
                </a:solidFill>
              </a:rPr>
              <a:t>g) dla celów dokumentowania działalności Uniwersytetu; </a:t>
            </a:r>
          </a:p>
          <a:p>
            <a:pPr marL="0" indent="0">
              <a:buNone/>
            </a:pPr>
            <a:r>
              <a:rPr lang="pl-PL" sz="1600" b="1" dirty="0" smtClean="0">
                <a:solidFill>
                  <a:srgbClr val="002060"/>
                </a:solidFill>
              </a:rPr>
              <a:t>4. </a:t>
            </a:r>
            <a:r>
              <a:rPr lang="pl-PL" sz="1600" b="1" dirty="0">
                <a:solidFill>
                  <a:srgbClr val="002060"/>
                </a:solidFill>
              </a:rPr>
              <a:t>W</a:t>
            </a:r>
            <a:r>
              <a:rPr lang="pl-PL" sz="1600" b="1" dirty="0" smtClean="0">
                <a:solidFill>
                  <a:srgbClr val="002060"/>
                </a:solidFill>
              </a:rPr>
              <a:t>spółpraca </a:t>
            </a:r>
            <a:r>
              <a:rPr lang="pl-PL" sz="1600" b="1" dirty="0">
                <a:solidFill>
                  <a:srgbClr val="002060"/>
                </a:solidFill>
              </a:rPr>
              <a:t>z uczelniami polskimi i zagranicznymi oraz organizacjami międzynarodowymi w zakresie prowadzenia badań instytucjonalnych. </a:t>
            </a:r>
          </a:p>
          <a:p>
            <a:pPr marL="0" indent="0">
              <a:buNone/>
            </a:pPr>
            <a:endParaRPr lang="pl-PL" sz="1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l-PL" sz="1200" b="1" i="1" dirty="0" smtClean="0">
                <a:solidFill>
                  <a:srgbClr val="002060"/>
                </a:solidFill>
              </a:rPr>
              <a:t>Zarządzenie nr 100  Rektora Uniwersytetu Jagiellońskiego z 1 października 2014 roku w sprawie: utworzenia Biura Analiz Instytucjonalnych i Raportowania oraz zmian w Regulaminie organizacyjnym UJ i w Instrukcji kancelaryjnej UJ  </a:t>
            </a:r>
            <a:r>
              <a:rPr lang="pl-PL" sz="1200" b="1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§ 2</a:t>
            </a:r>
            <a:endParaRPr lang="pl-PL" sz="1200" i="1" dirty="0"/>
          </a:p>
        </p:txBody>
      </p:sp>
    </p:spTree>
    <p:extLst>
      <p:ext uri="{BB962C8B-B14F-4D97-AF65-F5344CB8AC3E}">
        <p14:creationId xmlns:p14="http://schemas.microsoft.com/office/powerpoint/2010/main" val="120457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le tekstowe 12"/>
          <p:cNvSpPr txBox="1">
            <a:spLocks noChangeArrowheads="1"/>
          </p:cNvSpPr>
          <p:nvPr/>
        </p:nvSpPr>
        <p:spPr bwMode="auto">
          <a:xfrm>
            <a:off x="0" y="0"/>
            <a:ext cx="9144000" cy="923925"/>
          </a:xfrm>
          <a:prstGeom prst="rect">
            <a:avLst/>
          </a:prstGeom>
          <a:solidFill>
            <a:srgbClr val="0051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>
                <a:solidFill>
                  <a:srgbClr val="00519E"/>
                </a:solidFill>
                <a:latin typeface="Calibri" pitchFamily="34" charset="0"/>
              </a:rPr>
              <a:t>.</a:t>
            </a:r>
          </a:p>
          <a:p>
            <a:pPr eaLnBrk="1" hangingPunct="1"/>
            <a:r>
              <a:rPr lang="pl-PL">
                <a:solidFill>
                  <a:srgbClr val="00519E"/>
                </a:solidFill>
                <a:latin typeface="Calibri" pitchFamily="34" charset="0"/>
              </a:rPr>
              <a:t>.</a:t>
            </a:r>
          </a:p>
          <a:p>
            <a:pPr eaLnBrk="1" hangingPunct="1"/>
            <a:r>
              <a:rPr lang="pl-PL">
                <a:solidFill>
                  <a:srgbClr val="00519E"/>
                </a:solidFill>
                <a:latin typeface="Calibri" pitchFamily="34" charset="0"/>
              </a:rPr>
              <a:t>.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0"/>
            <a:ext cx="2786063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pole tekstowe 7"/>
          <p:cNvSpPr txBox="1">
            <a:spLocks noChangeArrowheads="1"/>
          </p:cNvSpPr>
          <p:nvPr/>
        </p:nvSpPr>
        <p:spPr bwMode="auto">
          <a:xfrm>
            <a:off x="581025" y="1938338"/>
            <a:ext cx="8286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>
              <a:latin typeface="Calibri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827584" y="980728"/>
          <a:ext cx="770485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1025" y="937188"/>
            <a:ext cx="7886700" cy="923707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>
                <a:solidFill>
                  <a:srgbClr val="002060"/>
                </a:solidFill>
                <a:latin typeface="+mn-lt"/>
              </a:rPr>
              <a:t>Działania Biura Analiz Instytucjonalnych</a:t>
            </a:r>
            <a:br>
              <a:rPr lang="pl-PL" sz="2400" b="1" dirty="0" smtClean="0">
                <a:solidFill>
                  <a:srgbClr val="002060"/>
                </a:solidFill>
                <a:latin typeface="+mn-lt"/>
              </a:rPr>
            </a:br>
            <a:r>
              <a:rPr lang="pl-PL" sz="2400" b="1" dirty="0" smtClean="0">
                <a:solidFill>
                  <a:srgbClr val="002060"/>
                </a:solidFill>
                <a:latin typeface="+mn-lt"/>
              </a:rPr>
              <a:t> i Raportowania</a:t>
            </a:r>
            <a:endParaRPr lang="pl-PL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23528" y="1984228"/>
            <a:ext cx="4143697" cy="48737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sz="1800" b="1" dirty="0" smtClean="0">
                <a:solidFill>
                  <a:srgbClr val="002060"/>
                </a:solidFill>
              </a:rPr>
              <a:t>Działania doraźne, których celem jest rozwiązanie najpilniejszych problemów związanych z raportowaniem danych na zewnątrz: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b="1" dirty="0">
                <a:solidFill>
                  <a:srgbClr val="002060"/>
                </a:solidFill>
              </a:rPr>
              <a:t>d</a:t>
            </a:r>
            <a:r>
              <a:rPr lang="pl-PL" sz="1800" b="1" dirty="0" smtClean="0">
                <a:solidFill>
                  <a:srgbClr val="002060"/>
                </a:solidFill>
              </a:rPr>
              <a:t>o ogólnopolskiego wykazu studentów i ogólnopolskiego wykazu doktorantów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b="1" dirty="0">
                <a:solidFill>
                  <a:srgbClr val="002060"/>
                </a:solidFill>
              </a:rPr>
              <a:t>d</a:t>
            </a:r>
            <a:r>
              <a:rPr lang="pl-PL" sz="1800" b="1" dirty="0" smtClean="0">
                <a:solidFill>
                  <a:srgbClr val="002060"/>
                </a:solidFill>
              </a:rPr>
              <a:t>o </a:t>
            </a:r>
            <a:r>
              <a:rPr lang="pl-PL" sz="1800" b="1" dirty="0" err="1" smtClean="0">
                <a:solidFill>
                  <a:srgbClr val="002060"/>
                </a:solidFill>
              </a:rPr>
              <a:t>MNiSW</a:t>
            </a:r>
            <a:endParaRPr lang="pl-PL" sz="18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b="1" dirty="0" smtClean="0">
                <a:solidFill>
                  <a:srgbClr val="002060"/>
                </a:solidFill>
              </a:rPr>
              <a:t>do Biura Uznawalności Wykształcenia i Wymiany Międzynarodowej</a:t>
            </a:r>
          </a:p>
          <a:p>
            <a:pPr marL="0" indent="0">
              <a:buNone/>
            </a:pPr>
            <a:r>
              <a:rPr lang="pl-PL" sz="1800" b="1" dirty="0" smtClean="0">
                <a:solidFill>
                  <a:srgbClr val="002060"/>
                </a:solidFill>
              </a:rPr>
              <a:t>oraz </a:t>
            </a:r>
          </a:p>
          <a:p>
            <a:pPr marL="0" indent="0">
              <a:buNone/>
            </a:pPr>
            <a:r>
              <a:rPr lang="pl-PL" sz="1800" b="1" dirty="0" smtClean="0">
                <a:solidFill>
                  <a:srgbClr val="002060"/>
                </a:solidFill>
              </a:rPr>
              <a:t>przepływu informacji wewnątrz UJ, między podstawowymi jednostkami organizacyjnymi a jednostkami administracji centralnej (dane niezbędne do podziału dotacji) </a:t>
            </a:r>
          </a:p>
          <a:p>
            <a:pPr marL="0" indent="0">
              <a:buNone/>
            </a:pPr>
            <a:r>
              <a:rPr lang="pl-PL" sz="1800" b="1" dirty="0" smtClean="0">
                <a:solidFill>
                  <a:srgbClr val="002060"/>
                </a:solidFill>
              </a:rPr>
              <a:t>Działania doraźne, których celem jest zapewnienie kompleksowego dokumentowania publikacji pracowników Uniwersytetu Jagiellońskiego (BPPUJ) </a:t>
            </a:r>
            <a:endParaRPr lang="pl-PL" sz="1800" b="1" dirty="0">
              <a:solidFill>
                <a:srgbClr val="002060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4581524" y="1984228"/>
            <a:ext cx="4022923" cy="48737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rgbClr val="002060"/>
                </a:solidFill>
              </a:rPr>
              <a:t>Działania długofalowe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rgbClr val="002060"/>
                </a:solidFill>
              </a:rPr>
              <a:t>Opracowania i wdrożenia polityki informacyjnej UJ (określenie, do jakich celów informacja jest gromadzona, analizowana i wykorzystywana oraz opracowanie zasad, wskazówek, reguł i procedur związanych z generowaniem danych, ich gromadzeniem, analizą i wykorzystaniem, a także ustalenie zakresu odpowiedzialności poszczególnych pracowników za  realizację procesów informacyjnych</a:t>
            </a:r>
            <a:r>
              <a:rPr lang="pl-PL" b="1" dirty="0" smtClean="0">
                <a:solidFill>
                  <a:srgbClr val="002060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rgbClr val="002060"/>
                </a:solidFill>
              </a:rPr>
              <a:t>Utworzenie zintegrowanego systemu informacyjnego, gromadzącego uporządkowane i celowo dobrane  zasoby informacji dotyczących podstawowych obszarów działalności i osiągnięć Uniwersytetu Jagiellońskiego oraz zapewnianiającego selektywny dostęp do tych informacji dla różnych grup użytkowników,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b="1" dirty="0" smtClean="0">
                <a:solidFill>
                  <a:srgbClr val="002060"/>
                </a:solidFill>
              </a:rPr>
              <a:t>Zarządzanie </a:t>
            </a:r>
            <a:r>
              <a:rPr lang="pl-PL" b="1" dirty="0">
                <a:solidFill>
                  <a:srgbClr val="002060"/>
                </a:solidFill>
              </a:rPr>
              <a:t>zintegrowanym systemem informacyjnym UJ oraz rozwijanie i doskonalenie systemu,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b="1" dirty="0" smtClean="0">
                <a:solidFill>
                  <a:srgbClr val="002060"/>
                </a:solidFill>
              </a:rPr>
              <a:t>Zapewnienie </a:t>
            </a:r>
            <a:r>
              <a:rPr lang="pl-PL" b="1" dirty="0">
                <a:solidFill>
                  <a:srgbClr val="002060"/>
                </a:solidFill>
              </a:rPr>
              <a:t>wysokiej jakości (kompletności, wiarygodności, rzetelności, aktualności) oraz integralności </a:t>
            </a:r>
            <a:r>
              <a:rPr lang="pl-PL" b="1" dirty="0" smtClean="0">
                <a:solidFill>
                  <a:srgbClr val="002060"/>
                </a:solidFill>
              </a:rPr>
              <a:t>informacji</a:t>
            </a:r>
            <a:endParaRPr lang="pl-PL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0985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le tekstowe 12"/>
          <p:cNvSpPr txBox="1">
            <a:spLocks noChangeArrowheads="1"/>
          </p:cNvSpPr>
          <p:nvPr/>
        </p:nvSpPr>
        <p:spPr bwMode="auto">
          <a:xfrm>
            <a:off x="0" y="0"/>
            <a:ext cx="9144000" cy="923925"/>
          </a:xfrm>
          <a:prstGeom prst="rect">
            <a:avLst/>
          </a:prstGeom>
          <a:solidFill>
            <a:srgbClr val="0051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>
                <a:solidFill>
                  <a:srgbClr val="00519E"/>
                </a:solidFill>
                <a:latin typeface="Calibri" pitchFamily="34" charset="0"/>
              </a:rPr>
              <a:t>.</a:t>
            </a:r>
          </a:p>
          <a:p>
            <a:pPr eaLnBrk="1" hangingPunct="1"/>
            <a:r>
              <a:rPr lang="pl-PL">
                <a:solidFill>
                  <a:srgbClr val="00519E"/>
                </a:solidFill>
                <a:latin typeface="Calibri" pitchFamily="34" charset="0"/>
              </a:rPr>
              <a:t>.</a:t>
            </a:r>
          </a:p>
          <a:p>
            <a:pPr eaLnBrk="1" hangingPunct="1"/>
            <a:r>
              <a:rPr lang="pl-PL">
                <a:solidFill>
                  <a:srgbClr val="00519E"/>
                </a:solidFill>
                <a:latin typeface="Calibri" pitchFamily="34" charset="0"/>
              </a:rPr>
              <a:t>.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0"/>
            <a:ext cx="2786063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pole tekstowe 7"/>
          <p:cNvSpPr txBox="1">
            <a:spLocks noChangeArrowheads="1"/>
          </p:cNvSpPr>
          <p:nvPr/>
        </p:nvSpPr>
        <p:spPr bwMode="auto">
          <a:xfrm>
            <a:off x="581025" y="1938338"/>
            <a:ext cx="8286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>
              <a:latin typeface="Calibri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827584" y="980728"/>
          <a:ext cx="770485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1025" y="937188"/>
            <a:ext cx="7886700" cy="923707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>
                <a:solidFill>
                  <a:srgbClr val="002060"/>
                </a:solidFill>
                <a:latin typeface="+mn-lt"/>
              </a:rPr>
              <a:t>Audyt informacji instytucjonalnej na UJ</a:t>
            </a:r>
            <a:br>
              <a:rPr lang="pl-PL" sz="2400" b="1" dirty="0" smtClean="0">
                <a:solidFill>
                  <a:srgbClr val="002060"/>
                </a:solidFill>
                <a:latin typeface="+mn-lt"/>
              </a:rPr>
            </a:br>
            <a:r>
              <a:rPr lang="pl-PL" sz="2400" b="1" dirty="0" smtClean="0">
                <a:solidFill>
                  <a:srgbClr val="002060"/>
                </a:solidFill>
                <a:latin typeface="+mn-lt"/>
              </a:rPr>
              <a:t>listopad 2014 – kwiecień 2015</a:t>
            </a:r>
            <a:endParaRPr lang="pl-PL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23528" y="1984228"/>
            <a:ext cx="4143697" cy="48737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3200" b="1" dirty="0">
                <a:solidFill>
                  <a:srgbClr val="002060"/>
                </a:solidFill>
              </a:rPr>
              <a:t>informacja instytucjonalna</a:t>
            </a:r>
            <a:r>
              <a:rPr lang="pl-PL" sz="3200" dirty="0">
                <a:solidFill>
                  <a:srgbClr val="002060"/>
                </a:solidFill>
              </a:rPr>
              <a:t> – informacja generowana wewnątrz instytucji na </a:t>
            </a:r>
            <a:r>
              <a:rPr lang="pl-PL" sz="3200" dirty="0" smtClean="0">
                <a:solidFill>
                  <a:srgbClr val="002060"/>
                </a:solidFill>
              </a:rPr>
              <a:t>temat tej instytucji i </a:t>
            </a:r>
            <a:r>
              <a:rPr lang="pl-PL" sz="3200" dirty="0">
                <a:solidFill>
                  <a:srgbClr val="002060"/>
                </a:solidFill>
              </a:rPr>
              <a:t>na jej użytek, a także na użytek interesariuszy zewnętrznych</a:t>
            </a:r>
          </a:p>
          <a:p>
            <a:pPr marL="0" indent="0">
              <a:buNone/>
            </a:pPr>
            <a:r>
              <a:rPr lang="pl-PL" sz="3200" b="1" dirty="0" smtClean="0">
                <a:solidFill>
                  <a:srgbClr val="002060"/>
                </a:solidFill>
              </a:rPr>
              <a:t> </a:t>
            </a:r>
            <a:endParaRPr lang="pl-PL" sz="3200" b="1" dirty="0">
              <a:solidFill>
                <a:srgbClr val="002060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4581524" y="1984228"/>
            <a:ext cx="4022923" cy="48737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>
                <a:solidFill>
                  <a:srgbClr val="002060"/>
                </a:solidFill>
              </a:rPr>
              <a:t>Głównym celem audytu jest zdobycie wiedzy na temat aktualnego stanu zasobów i procesów informacji instytucjonalnej Uniwersytetu Jagiellońskiego oraz sformułowanie zaleceń dla projektowania i zbudowania zintegrowanego systemu informacyjnego Uniwersytetu oraz sprawnego </a:t>
            </a:r>
            <a:r>
              <a:rPr lang="pl-PL" b="1" dirty="0" smtClean="0">
                <a:solidFill>
                  <a:srgbClr val="002060"/>
                </a:solidFill>
              </a:rPr>
              <a:t>zarządzania systemem w </a:t>
            </a:r>
            <a:r>
              <a:rPr lang="pl-PL" b="1" dirty="0">
                <a:solidFill>
                  <a:srgbClr val="002060"/>
                </a:solidFill>
              </a:rPr>
              <a:t>przyszłości.</a:t>
            </a:r>
          </a:p>
          <a:p>
            <a:pPr marL="0" indent="0">
              <a:buNone/>
            </a:pPr>
            <a:r>
              <a:rPr lang="pl-PL" b="1" dirty="0">
                <a:solidFill>
                  <a:srgbClr val="002060"/>
                </a:solidFill>
              </a:rPr>
              <a:t>Realizacja tego zadania będzie wymagała osiągniecia celów szczegółowych: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rgbClr val="002060"/>
                </a:solidFill>
              </a:rPr>
              <a:t>stworzenia inwentarza zasobów informacji instytucjonalnej UJ,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rgbClr val="002060"/>
                </a:solidFill>
              </a:rPr>
              <a:t>zidentyfikowanie potrzeb informacyjnych użytkowników końcowych systemu w zakresie informacji instytucjonalnej,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rgbClr val="002060"/>
                </a:solidFill>
              </a:rPr>
              <a:t>zidentyfikowanie ognisk redundancji informacji instytucjonalnej UJ,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rgbClr val="002060"/>
                </a:solidFill>
              </a:rPr>
              <a:t>zidentyfikowanie </a:t>
            </a:r>
            <a:r>
              <a:rPr lang="pl-PL" b="1" dirty="0" smtClean="0">
                <a:solidFill>
                  <a:srgbClr val="002060"/>
                </a:solidFill>
              </a:rPr>
              <a:t>luk w </a:t>
            </a:r>
            <a:r>
              <a:rPr lang="pl-PL" b="1" dirty="0">
                <a:solidFill>
                  <a:srgbClr val="002060"/>
                </a:solidFill>
              </a:rPr>
              <a:t>zakresie informacji instytucjonalnej UJ,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rgbClr val="002060"/>
                </a:solidFill>
              </a:rPr>
              <a:t>zidentyfikowanie </a:t>
            </a:r>
            <a:r>
              <a:rPr lang="pl-PL" b="1" dirty="0" smtClean="0">
                <a:solidFill>
                  <a:srgbClr val="002060"/>
                </a:solidFill>
              </a:rPr>
              <a:t>trudności i barier w </a:t>
            </a:r>
            <a:r>
              <a:rPr lang="pl-PL" b="1" dirty="0">
                <a:solidFill>
                  <a:srgbClr val="002060"/>
                </a:solidFill>
              </a:rPr>
              <a:t>zakresie transferu informacji instytucjonalnej wewnątrz UJ.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933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le tekstowe 12"/>
          <p:cNvSpPr txBox="1">
            <a:spLocks noChangeArrowheads="1"/>
          </p:cNvSpPr>
          <p:nvPr/>
        </p:nvSpPr>
        <p:spPr bwMode="auto">
          <a:xfrm>
            <a:off x="0" y="0"/>
            <a:ext cx="9144000" cy="923925"/>
          </a:xfrm>
          <a:prstGeom prst="rect">
            <a:avLst/>
          </a:prstGeom>
          <a:solidFill>
            <a:srgbClr val="0051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>
                <a:solidFill>
                  <a:srgbClr val="00519E"/>
                </a:solidFill>
                <a:latin typeface="Calibri" pitchFamily="34" charset="0"/>
              </a:rPr>
              <a:t>.</a:t>
            </a:r>
          </a:p>
          <a:p>
            <a:pPr eaLnBrk="1" hangingPunct="1"/>
            <a:r>
              <a:rPr lang="pl-PL">
                <a:solidFill>
                  <a:srgbClr val="00519E"/>
                </a:solidFill>
                <a:latin typeface="Calibri" pitchFamily="34" charset="0"/>
              </a:rPr>
              <a:t>.</a:t>
            </a:r>
          </a:p>
          <a:p>
            <a:pPr eaLnBrk="1" hangingPunct="1"/>
            <a:r>
              <a:rPr lang="pl-PL">
                <a:solidFill>
                  <a:srgbClr val="00519E"/>
                </a:solidFill>
                <a:latin typeface="Calibri" pitchFamily="34" charset="0"/>
              </a:rPr>
              <a:t>.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0"/>
            <a:ext cx="2786063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pole tekstowe 7"/>
          <p:cNvSpPr txBox="1">
            <a:spLocks noChangeArrowheads="1"/>
          </p:cNvSpPr>
          <p:nvPr/>
        </p:nvSpPr>
        <p:spPr bwMode="auto">
          <a:xfrm>
            <a:off x="581025" y="1938338"/>
            <a:ext cx="8286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>
              <a:latin typeface="Calibri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74588539"/>
              </p:ext>
            </p:extLst>
          </p:nvPr>
        </p:nvGraphicFramePr>
        <p:xfrm>
          <a:off x="0" y="1529346"/>
          <a:ext cx="8964488" cy="5140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50" y="993896"/>
            <a:ext cx="8678738" cy="785692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 smtClean="0">
                <a:solidFill>
                  <a:srgbClr val="002060"/>
                </a:solidFill>
                <a:latin typeface="+mn-lt"/>
              </a:rPr>
              <a:t>Zakres audytu </a:t>
            </a:r>
            <a:r>
              <a:rPr lang="pl-PL" sz="2800" b="1" dirty="0" smtClean="0">
                <a:solidFill>
                  <a:srgbClr val="002060"/>
                </a:solidFill>
                <a:latin typeface="+mn-lt"/>
              </a:rPr>
              <a:t>informacji instytucjonalnej na UJ</a:t>
            </a:r>
            <a:br>
              <a:rPr lang="pl-PL" sz="2800" b="1" dirty="0" smtClean="0">
                <a:solidFill>
                  <a:srgbClr val="002060"/>
                </a:solidFill>
                <a:latin typeface="+mn-lt"/>
              </a:rPr>
            </a:br>
            <a:endParaRPr lang="pl-PL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dirty="0" smtClean="0">
                <a:solidFill>
                  <a:srgbClr val="002060"/>
                </a:solidFill>
              </a:rPr>
              <a:t> </a:t>
            </a:r>
            <a:endParaRPr lang="pl-PL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59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le tekstowe 12"/>
          <p:cNvSpPr txBox="1">
            <a:spLocks noChangeArrowheads="1"/>
          </p:cNvSpPr>
          <p:nvPr/>
        </p:nvSpPr>
        <p:spPr bwMode="auto">
          <a:xfrm>
            <a:off x="0" y="0"/>
            <a:ext cx="9144000" cy="923925"/>
          </a:xfrm>
          <a:prstGeom prst="rect">
            <a:avLst/>
          </a:prstGeom>
          <a:solidFill>
            <a:srgbClr val="0051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>
                <a:solidFill>
                  <a:srgbClr val="00519E"/>
                </a:solidFill>
                <a:latin typeface="Calibri" pitchFamily="34" charset="0"/>
              </a:rPr>
              <a:t>.</a:t>
            </a:r>
          </a:p>
          <a:p>
            <a:pPr eaLnBrk="1" hangingPunct="1"/>
            <a:r>
              <a:rPr lang="pl-PL">
                <a:solidFill>
                  <a:srgbClr val="00519E"/>
                </a:solidFill>
                <a:latin typeface="Calibri" pitchFamily="34" charset="0"/>
              </a:rPr>
              <a:t>.</a:t>
            </a:r>
          </a:p>
          <a:p>
            <a:pPr eaLnBrk="1" hangingPunct="1"/>
            <a:r>
              <a:rPr lang="pl-PL">
                <a:solidFill>
                  <a:srgbClr val="00519E"/>
                </a:solidFill>
                <a:latin typeface="Calibri" pitchFamily="34" charset="0"/>
              </a:rPr>
              <a:t>.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0"/>
            <a:ext cx="2786063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pole tekstowe 7"/>
          <p:cNvSpPr txBox="1">
            <a:spLocks noChangeArrowheads="1"/>
          </p:cNvSpPr>
          <p:nvPr/>
        </p:nvSpPr>
        <p:spPr bwMode="auto">
          <a:xfrm>
            <a:off x="581025" y="1938338"/>
            <a:ext cx="8286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>
              <a:latin typeface="Calibri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827584" y="980728"/>
          <a:ext cx="770485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683568" y="2564904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002060"/>
                </a:solidFill>
                <a:cs typeface="Calibri" pitchFamily="34" charset="0"/>
              </a:rPr>
              <a:t>Biuro Analiz Instytucjonalnych i Raportowania</a:t>
            </a:r>
          </a:p>
          <a:p>
            <a:pPr algn="ctr"/>
            <a:r>
              <a:rPr lang="pl-PL" sz="2800" b="1" dirty="0">
                <a:solidFill>
                  <a:srgbClr val="002060"/>
                </a:solidFill>
                <a:cs typeface="Calibri" pitchFamily="34" charset="0"/>
              </a:rPr>
              <a:t>u</a:t>
            </a:r>
            <a:r>
              <a:rPr lang="pl-PL" sz="2800" b="1" dirty="0" smtClean="0">
                <a:solidFill>
                  <a:srgbClr val="002060"/>
                </a:solidFill>
                <a:cs typeface="Calibri" pitchFamily="34" charset="0"/>
              </a:rPr>
              <a:t>l. Czapskich 4, p. 24</a:t>
            </a:r>
          </a:p>
          <a:p>
            <a:pPr algn="ctr"/>
            <a:r>
              <a:rPr lang="pl-PL" sz="2800" b="1" dirty="0" smtClean="0">
                <a:solidFill>
                  <a:srgbClr val="002060"/>
                </a:solidFill>
                <a:cs typeface="Calibri" pitchFamily="34" charset="0"/>
              </a:rPr>
              <a:t>Tel. </a:t>
            </a:r>
            <a:r>
              <a:rPr lang="pl-PL" sz="2800" b="1" dirty="0">
                <a:solidFill>
                  <a:srgbClr val="002060"/>
                </a:solidFill>
              </a:rPr>
              <a:t>12 663 39 79 </a:t>
            </a:r>
            <a:endParaRPr lang="pl-PL" sz="2800" b="1" dirty="0">
              <a:solidFill>
                <a:srgbClr val="002060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11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879</TotalTime>
  <Words>670</Words>
  <Application>Microsoft Office PowerPoint</Application>
  <PresentationFormat>Pokaz na ekranie (4:3)</PresentationFormat>
  <Paragraphs>92</Paragraphs>
  <Slides>7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 Cele działania Biura Analiz Instytucjonalnych  i Raportowania</vt:lpstr>
      <vt:lpstr>Zadania Biura Analiz Instytucjonalnych  i Raportowania</vt:lpstr>
      <vt:lpstr>Działania Biura Analiz Instytucjonalnych  i Raportowania</vt:lpstr>
      <vt:lpstr>Audyt informacji instytucjonalnej na UJ listopad 2014 – kwiecień 2015</vt:lpstr>
      <vt:lpstr>Zakres audytu informacji instytucjonalnej na UJ </vt:lpstr>
      <vt:lpstr>Prezentacja programu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Uzytkownik</dc:creator>
  <cp:lastModifiedBy>Maria Próchnicka</cp:lastModifiedBy>
  <cp:revision>81</cp:revision>
  <dcterms:created xsi:type="dcterms:W3CDTF">2011-03-07T21:34:54Z</dcterms:created>
  <dcterms:modified xsi:type="dcterms:W3CDTF">2015-02-24T21:46:14Z</dcterms:modified>
</cp:coreProperties>
</file>