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1" r:id="rId1"/>
    <p:sldMasterId id="2147483668" r:id="rId2"/>
  </p:sldMasterIdLst>
  <p:notesMasterIdLst>
    <p:notesMasterId r:id="rId22"/>
  </p:notesMasterIdLst>
  <p:handoutMasterIdLst>
    <p:handoutMasterId r:id="rId23"/>
  </p:handoutMasterIdLst>
  <p:sldIdLst>
    <p:sldId id="259" r:id="rId3"/>
    <p:sldId id="344" r:id="rId4"/>
    <p:sldId id="345" r:id="rId5"/>
    <p:sldId id="346" r:id="rId6"/>
    <p:sldId id="347" r:id="rId7"/>
    <p:sldId id="381" r:id="rId8"/>
    <p:sldId id="348" r:id="rId9"/>
    <p:sldId id="351" r:id="rId10"/>
    <p:sldId id="352" r:id="rId11"/>
    <p:sldId id="353" r:id="rId12"/>
    <p:sldId id="354" r:id="rId13"/>
    <p:sldId id="385" r:id="rId14"/>
    <p:sldId id="389" r:id="rId15"/>
    <p:sldId id="390" r:id="rId16"/>
    <p:sldId id="391" r:id="rId17"/>
    <p:sldId id="388" r:id="rId18"/>
    <p:sldId id="386" r:id="rId19"/>
    <p:sldId id="387" r:id="rId20"/>
    <p:sldId id="337" r:id="rId21"/>
  </p:sldIdLst>
  <p:sldSz cx="9144000" cy="6858000" type="screen4x3"/>
  <p:notesSz cx="68199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B1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245" autoAdjust="0"/>
    <p:restoredTop sz="59172" autoAdjust="0"/>
  </p:normalViewPr>
  <p:slideViewPr>
    <p:cSldViewPr showGuides="1">
      <p:cViewPr varScale="1">
        <p:scale>
          <a:sx n="116" d="100"/>
          <a:sy n="116" d="100"/>
        </p:scale>
        <p:origin x="426" y="108"/>
      </p:cViewPr>
      <p:guideLst>
        <p:guide orient="horz" pos="3929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Wykres%20w%20programie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485453142160018E-2"/>
          <c:y val="0.14502338281857571"/>
          <c:w val="0.5674582811184542"/>
          <c:h val="0.923788858962618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explosion val="16"/>
            <c:spPr>
              <a:solidFill>
                <a:srgbClr val="DB133C"/>
              </a:solidFill>
            </c:spPr>
          </c:dPt>
          <c:dPt>
            <c:idx val="5"/>
            <c:bubble3D val="0"/>
            <c:spPr>
              <a:solidFill>
                <a:schemeClr val="accent6"/>
              </a:solidFill>
            </c:spPr>
          </c:dPt>
          <c:dLbls>
            <c:dLbl>
              <c:idx val="1"/>
              <c:layout>
                <c:manualLayout>
                  <c:x val="5.2777777777777778E-2"/>
                  <c:y val="9.08573669795964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494051883839067E-2"/>
                  <c:y val="-5.54306129348148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8554433953825914E-3"/>
                  <c:y val="7.558719945656480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777777777777779E-3"/>
                  <c:y val="-0.136286050469394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rgbClr val="000000"/>
                    </a:solidFill>
                    <a:latin typeface="+mj-lt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Arkusz1!$D$7:$D$12</c:f>
              <c:strCache>
                <c:ptCount val="6"/>
                <c:pt idx="0">
                  <c:v>Działalność statutowa i inwestycyjna jednostek naukowych</c:v>
                </c:pt>
                <c:pt idx="1">
                  <c:v>Działalność upowszechniającą naukę</c:v>
                </c:pt>
                <c:pt idx="2">
                  <c:v>Współpraca naukowa z zagranicą</c:v>
                </c:pt>
                <c:pt idx="3">
                  <c:v>Narodowe Centrum Badań i Rozwoju</c:v>
                </c:pt>
                <c:pt idx="4">
                  <c:v>Narodowe Centrum Nauki</c:v>
                </c:pt>
                <c:pt idx="5">
                  <c:v>Pozostała działalność</c:v>
                </c:pt>
              </c:strCache>
            </c:strRef>
          </c:cat>
          <c:val>
            <c:numRef>
              <c:f>Arkusz1!$E$7:$E$12</c:f>
              <c:numCache>
                <c:formatCode>_("zł"* #,##0.00_);_("zł"* \(#,##0.00\);_("zł"* "-"??_);_(@_)</c:formatCode>
                <c:ptCount val="6"/>
                <c:pt idx="0">
                  <c:v>2582909000</c:v>
                </c:pt>
                <c:pt idx="1">
                  <c:v>40036000</c:v>
                </c:pt>
                <c:pt idx="2">
                  <c:v>306061000</c:v>
                </c:pt>
                <c:pt idx="3">
                  <c:v>3164782000</c:v>
                </c:pt>
                <c:pt idx="4">
                  <c:v>915000000</c:v>
                </c:pt>
                <c:pt idx="5">
                  <c:v>71220000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080746103363788"/>
          <c:y val="2.9322278424358045E-2"/>
          <c:w val="0.24132437681023106"/>
          <c:h val="0.95538450672706232"/>
        </c:manualLayout>
      </c:layout>
      <c:overlay val="0"/>
      <c:txPr>
        <a:bodyPr/>
        <a:lstStyle/>
        <a:p>
          <a:pPr algn="just">
            <a:defRPr sz="1400" b="1">
              <a:solidFill>
                <a:srgbClr val="000000"/>
              </a:solidFill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'[Wykres w programie Microsoft PowerPoint]Arkusz1'!$O$19</c:f>
              <c:strCache>
                <c:ptCount val="1"/>
                <c:pt idx="0">
                  <c:v>Złożone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PowerPoint]Arkusz1'!$N$20:$N$23</c:f>
              <c:strCache>
                <c:ptCount val="4"/>
                <c:pt idx="0">
                  <c:v>HS</c:v>
                </c:pt>
                <c:pt idx="1">
                  <c:v>NZ</c:v>
                </c:pt>
                <c:pt idx="2">
                  <c:v>ST</c:v>
                </c:pt>
                <c:pt idx="3">
                  <c:v>SYMFONIA</c:v>
                </c:pt>
              </c:strCache>
            </c:strRef>
          </c:cat>
          <c:val>
            <c:numRef>
              <c:f>'[Wykres w programie Microsoft PowerPoint]Arkusz1'!$O$20:$O$23</c:f>
              <c:numCache>
                <c:formatCode>General</c:formatCode>
                <c:ptCount val="4"/>
                <c:pt idx="0">
                  <c:v>3986</c:v>
                </c:pt>
                <c:pt idx="1">
                  <c:v>3428</c:v>
                </c:pt>
                <c:pt idx="2">
                  <c:v>3959</c:v>
                </c:pt>
                <c:pt idx="3">
                  <c:v>59</c:v>
                </c:pt>
              </c:numCache>
            </c:numRef>
          </c:val>
        </c:ser>
        <c:ser>
          <c:idx val="1"/>
          <c:order val="1"/>
          <c:tx>
            <c:strRef>
              <c:f>'[Wykres w programie Microsoft PowerPoint]Arkusz1'!$P$19</c:f>
              <c:strCache>
                <c:ptCount val="1"/>
                <c:pt idx="0">
                  <c:v>Zakwalifikowane</c:v>
                </c:pt>
              </c:strCache>
            </c:strRef>
          </c:tx>
          <c:spPr>
            <a:solidFill>
              <a:srgbClr val="DB133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PowerPoint]Arkusz1'!$N$20:$N$23</c:f>
              <c:strCache>
                <c:ptCount val="4"/>
                <c:pt idx="0">
                  <c:v>HS</c:v>
                </c:pt>
                <c:pt idx="1">
                  <c:v>NZ</c:v>
                </c:pt>
                <c:pt idx="2">
                  <c:v>ST</c:v>
                </c:pt>
                <c:pt idx="3">
                  <c:v>SYMFONIA</c:v>
                </c:pt>
              </c:strCache>
            </c:strRef>
          </c:cat>
          <c:val>
            <c:numRef>
              <c:f>'[Wykres w programie Microsoft PowerPoint]Arkusz1'!$P$20:$P$23</c:f>
              <c:numCache>
                <c:formatCode>General</c:formatCode>
                <c:ptCount val="4"/>
                <c:pt idx="0">
                  <c:v>594</c:v>
                </c:pt>
                <c:pt idx="1">
                  <c:v>533</c:v>
                </c:pt>
                <c:pt idx="2">
                  <c:v>671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7235072"/>
        <c:axId val="66461904"/>
      </c:barChart>
      <c:catAx>
        <c:axId val="67235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461904"/>
        <c:crosses val="autoZero"/>
        <c:auto val="1"/>
        <c:lblAlgn val="ctr"/>
        <c:lblOffset val="100"/>
        <c:noMultiLvlLbl val="0"/>
      </c:catAx>
      <c:valAx>
        <c:axId val="66461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235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0370801240663605"/>
          <c:y val="5.1652101683107299E-2"/>
          <c:w val="0.2373438470406749"/>
          <c:h val="5.184421209372117E-2"/>
        </c:manualLayout>
      </c:layout>
      <c:overlay val="0"/>
      <c:txPr>
        <a:bodyPr/>
        <a:lstStyle/>
        <a:p>
          <a:pPr>
            <a:defRPr b="1">
              <a:solidFill>
                <a:srgbClr val="000000"/>
              </a:solidFill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0.56376</cdr:x>
      <cdr:y>0.9</cdr:y>
    </cdr:from>
    <cdr:to>
      <cdr:x>0.68371</cdr:x>
      <cdr:y>0.96106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4890963" y="4536504"/>
          <a:ext cx="104067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400" b="1" dirty="0">
              <a:solidFill>
                <a:srgbClr val="DB133C"/>
              </a:solidFill>
            </a:rPr>
            <a:t> </a:t>
          </a:r>
          <a:r>
            <a:rPr lang="pl-PL" sz="1400" b="1" dirty="0" smtClean="0">
              <a:solidFill>
                <a:srgbClr val="DB133C"/>
              </a:solidFill>
            </a:rPr>
            <a:t>40 mln zł </a:t>
          </a:r>
          <a:endParaRPr lang="pl-PL" sz="1400" b="1" dirty="0">
            <a:solidFill>
              <a:srgbClr val="DB133C"/>
            </a:solidFill>
          </a:endParaRPr>
        </a:p>
      </cdr:txBody>
    </cdr:sp>
  </cdr:relSizeAnchor>
  <cdr:relSizeAnchor xmlns:cdr="http://schemas.openxmlformats.org/drawingml/2006/chartDrawing">
    <cdr:from>
      <cdr:x>0.21159</cdr:x>
      <cdr:y>0.2</cdr:y>
    </cdr:from>
    <cdr:to>
      <cdr:x>0.343</cdr:x>
      <cdr:y>0.26106</cdr:y>
    </cdr:to>
    <cdr:sp macro="" textlink="">
      <cdr:nvSpPr>
        <cdr:cNvPr id="3" name="Prostokąt 2"/>
        <cdr:cNvSpPr/>
      </cdr:nvSpPr>
      <cdr:spPr>
        <a:xfrm xmlns:a="http://schemas.openxmlformats.org/drawingml/2006/main">
          <a:off x="1835696" y="1008112"/>
          <a:ext cx="114005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400" b="1" dirty="0">
              <a:solidFill>
                <a:schemeClr val="bg1"/>
              </a:solidFill>
            </a:rPr>
            <a:t> </a:t>
          </a:r>
          <a:r>
            <a:rPr lang="pl-PL" sz="1400" b="1" dirty="0" smtClean="0">
              <a:solidFill>
                <a:schemeClr val="bg1"/>
              </a:solidFill>
            </a:rPr>
            <a:t>915 mln zł </a:t>
          </a:r>
          <a:endParaRPr lang="pl-PL" sz="14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0.72131</cdr:x>
      <cdr:y>0.10419</cdr:y>
    </cdr:from>
    <cdr:to>
      <cdr:x>0.93443</cdr:x>
      <cdr:y>0.16309</cdr:y>
    </cdr:to>
    <cdr:sp macro="" textlink="">
      <cdr:nvSpPr>
        <cdr:cNvPr id="2" name="pole tekstowe 11"/>
        <cdr:cNvSpPr txBox="1"/>
      </cdr:nvSpPr>
      <cdr:spPr>
        <a:xfrm xmlns:a="http://schemas.openxmlformats.org/drawingml/2006/main">
          <a:off x="6336704" y="435496"/>
          <a:ext cx="1872208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000" b="1" dirty="0" smtClean="0">
              <a:solidFill>
                <a:srgbClr val="DB133C"/>
              </a:solidFill>
            </a:rPr>
            <a:t>x% - wskaźnik sukcesu</a:t>
          </a:r>
          <a:endParaRPr lang="pl-PL" sz="1000" b="1" dirty="0">
            <a:solidFill>
              <a:srgbClr val="DB133C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5290" cy="496571"/>
          </a:xfrm>
          <a:prstGeom prst="rect">
            <a:avLst/>
          </a:prstGeom>
        </p:spPr>
        <p:txBody>
          <a:bodyPr vert="horz" lIns="91822" tIns="45912" rIns="91822" bIns="459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63033" y="2"/>
            <a:ext cx="2955290" cy="496571"/>
          </a:xfrm>
          <a:prstGeom prst="rect">
            <a:avLst/>
          </a:prstGeom>
        </p:spPr>
        <p:txBody>
          <a:bodyPr vert="horz" lIns="91822" tIns="45912" rIns="91822" bIns="45912" rtlCol="0"/>
          <a:lstStyle>
            <a:lvl1pPr algn="r">
              <a:defRPr sz="1200"/>
            </a:lvl1pPr>
          </a:lstStyle>
          <a:p>
            <a:fld id="{58E22BC2-456D-4770-9B39-38E044463A7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33108"/>
            <a:ext cx="2955290" cy="496571"/>
          </a:xfrm>
          <a:prstGeom prst="rect">
            <a:avLst/>
          </a:prstGeom>
        </p:spPr>
        <p:txBody>
          <a:bodyPr vert="horz" lIns="91822" tIns="45912" rIns="91822" bIns="459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63033" y="9433108"/>
            <a:ext cx="2955290" cy="496571"/>
          </a:xfrm>
          <a:prstGeom prst="rect">
            <a:avLst/>
          </a:prstGeom>
        </p:spPr>
        <p:txBody>
          <a:bodyPr vert="horz" lIns="91822" tIns="45912" rIns="91822" bIns="45912" rtlCol="0" anchor="b"/>
          <a:lstStyle>
            <a:lvl1pPr algn="r">
              <a:defRPr sz="1200"/>
            </a:lvl1pPr>
          </a:lstStyle>
          <a:p>
            <a:fld id="{E59B7362-8829-4FB0-BD45-4CB94264EA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52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5290" cy="496571"/>
          </a:xfrm>
          <a:prstGeom prst="rect">
            <a:avLst/>
          </a:prstGeom>
        </p:spPr>
        <p:txBody>
          <a:bodyPr vert="horz" lIns="91822" tIns="45912" rIns="91822" bIns="459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63033" y="2"/>
            <a:ext cx="2955290" cy="496571"/>
          </a:xfrm>
          <a:prstGeom prst="rect">
            <a:avLst/>
          </a:prstGeom>
        </p:spPr>
        <p:txBody>
          <a:bodyPr vert="horz" lIns="91822" tIns="45912" rIns="91822" bIns="45912" rtlCol="0"/>
          <a:lstStyle>
            <a:lvl1pPr algn="r">
              <a:defRPr sz="1200"/>
            </a:lvl1pPr>
          </a:lstStyle>
          <a:p>
            <a:fld id="{0E008F9E-EA65-47FC-A85A-50426F98651E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2" tIns="45912" rIns="91822" bIns="459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991" y="4717417"/>
            <a:ext cx="5455920" cy="4469131"/>
          </a:xfrm>
          <a:prstGeom prst="rect">
            <a:avLst/>
          </a:prstGeom>
        </p:spPr>
        <p:txBody>
          <a:bodyPr vert="horz" lIns="91822" tIns="45912" rIns="91822" bIns="4591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3108"/>
            <a:ext cx="2955290" cy="496571"/>
          </a:xfrm>
          <a:prstGeom prst="rect">
            <a:avLst/>
          </a:prstGeom>
        </p:spPr>
        <p:txBody>
          <a:bodyPr vert="horz" lIns="91822" tIns="45912" rIns="91822" bIns="459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63033" y="9433108"/>
            <a:ext cx="2955290" cy="496571"/>
          </a:xfrm>
          <a:prstGeom prst="rect">
            <a:avLst/>
          </a:prstGeom>
        </p:spPr>
        <p:txBody>
          <a:bodyPr vert="horz" lIns="91822" tIns="45912" rIns="91822" bIns="45912" rtlCol="0" anchor="b"/>
          <a:lstStyle>
            <a:lvl1pPr algn="r">
              <a:defRPr sz="1200"/>
            </a:lvl1pPr>
          </a:lstStyle>
          <a:p>
            <a:fld id="{CE58369A-83B6-447E-B16F-DBD42D137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30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E8EC0-B1EB-40A2-83AE-69022B805F88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4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369A-83B6-447E-B16F-DBD42D13702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893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755576" y="2764533"/>
            <a:ext cx="7702624" cy="25366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>
                <a:solidFill>
                  <a:srgbClr val="DB13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Tytuł prezentacji</a:t>
            </a:r>
          </a:p>
        </p:txBody>
      </p:sp>
      <p:pic>
        <p:nvPicPr>
          <p:cNvPr id="1026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84275"/>
            <a:ext cx="4896544" cy="41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5517232"/>
            <a:ext cx="7704138" cy="4318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000" b="1" baseline="0"/>
            </a:lvl1pPr>
          </a:lstStyle>
          <a:p>
            <a:pPr lvl="0"/>
            <a:r>
              <a:rPr lang="pl-PL" dirty="0" smtClean="0"/>
              <a:t>Imię i nazwisko lub data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715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2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2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8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6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6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4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2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556792"/>
            <a:ext cx="8219256" cy="4277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DB133C"/>
              </a:buClr>
              <a:buFont typeface="Wingdings" pitchFamily="2" charset="2"/>
              <a:buChar char="§"/>
              <a:defRPr sz="2800">
                <a:solidFill>
                  <a:srgbClr val="58585A"/>
                </a:solidFill>
              </a:defRPr>
            </a:lvl1pPr>
            <a:lvl2pPr marL="742950" indent="-285750">
              <a:buClr>
                <a:srgbClr val="DB133C"/>
              </a:buClr>
              <a:buFont typeface="Wingdings" pitchFamily="2" charset="2"/>
              <a:buChar char="§"/>
              <a:defRPr sz="24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Kraków 5.06.2012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64859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prezent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556792"/>
            <a:ext cx="8219256" cy="427707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>
              <a:buClr>
                <a:srgbClr val="DB133C"/>
              </a:buClr>
              <a:buFont typeface="+mj-lt"/>
              <a:buAutoNum type="arabicPeriod"/>
              <a:defRPr sz="2800">
                <a:solidFill>
                  <a:srgbClr val="58585A"/>
                </a:solidFill>
              </a:defRPr>
            </a:lvl1pPr>
            <a:lvl2pPr marL="914400" indent="-376238">
              <a:buClr>
                <a:srgbClr val="DB133C"/>
              </a:buClr>
              <a:buFont typeface="Wingdings" pitchFamily="2" charset="2"/>
              <a:buChar char="§"/>
              <a:tabLst>
                <a:tab pos="985838" algn="l"/>
              </a:tabLst>
              <a:defRPr sz="24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  <a:endParaRPr lang="pl-PL" dirty="0"/>
          </a:p>
        </p:txBody>
      </p:sp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833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556792"/>
            <a:ext cx="8219256" cy="4277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DB133C"/>
              </a:buClr>
              <a:buFont typeface="Wingdings" pitchFamily="2" charset="2"/>
              <a:buChar char="§"/>
              <a:defRPr sz="2800">
                <a:solidFill>
                  <a:srgbClr val="58585A"/>
                </a:solidFill>
              </a:defRPr>
            </a:lvl1pPr>
            <a:lvl2pPr marL="742950" indent="-285750">
              <a:buClr>
                <a:srgbClr val="DB133C"/>
              </a:buClr>
              <a:buFont typeface="Wingdings" pitchFamily="2" charset="2"/>
              <a:buChar char="§"/>
              <a:defRPr sz="24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42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sz="half" idx="14"/>
          </p:nvPr>
        </p:nvSpPr>
        <p:spPr>
          <a:xfrm>
            <a:off x="457200" y="1556792"/>
            <a:ext cx="4042792" cy="4464496"/>
          </a:xfrm>
          <a:prstGeom prst="rect">
            <a:avLst/>
          </a:prstGeom>
          <a:solidFill>
            <a:srgbClr val="FAFAFA"/>
          </a:solidFill>
          <a:ln>
            <a:solidFill>
              <a:srgbClr val="EDEDED"/>
            </a:solidFill>
          </a:ln>
        </p:spPr>
        <p:txBody>
          <a:bodyPr tIns="90000">
            <a:normAutofit/>
          </a:bodyPr>
          <a:lstStyle>
            <a:lvl1pPr marL="342900" indent="-3429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1pPr>
            <a:lvl2pPr marL="742950" indent="-285750">
              <a:buClr>
                <a:srgbClr val="DB133C"/>
              </a:buClr>
              <a:buFont typeface="Wingdings" pitchFamily="2" charset="2"/>
              <a:buChar char="§"/>
              <a:defRPr sz="18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16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4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4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5"/>
          </p:nvPr>
        </p:nvSpPr>
        <p:spPr>
          <a:xfrm>
            <a:off x="4644008" y="1556792"/>
            <a:ext cx="4042792" cy="4464496"/>
          </a:xfrm>
          <a:prstGeom prst="rect">
            <a:avLst/>
          </a:prstGeom>
          <a:solidFill>
            <a:srgbClr val="FAFAFA"/>
          </a:solidFill>
          <a:ln>
            <a:solidFill>
              <a:srgbClr val="EDEDED"/>
            </a:solidFill>
          </a:ln>
        </p:spPr>
        <p:txBody>
          <a:bodyPr tIns="90000">
            <a:normAutofit/>
          </a:bodyPr>
          <a:lstStyle>
            <a:lvl1pPr marL="342900" indent="-3429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1pPr>
            <a:lvl2pPr marL="742950" indent="-285750">
              <a:buClr>
                <a:srgbClr val="DB133C"/>
              </a:buClr>
              <a:buFont typeface="Wingdings" pitchFamily="2" charset="2"/>
              <a:buChar char="§"/>
              <a:defRPr sz="18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16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4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4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57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15616" y="1402432"/>
            <a:ext cx="6912768" cy="411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rgbClr val="58585A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517232"/>
            <a:ext cx="5486400" cy="6549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rgbClr val="58585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Opis</a:t>
            </a:r>
          </a:p>
        </p:txBody>
      </p:sp>
      <p:sp>
        <p:nvSpPr>
          <p:cNvPr id="8" name="Tytuł 1"/>
          <p:cNvSpPr>
            <a:spLocks noGrp="1"/>
          </p:cNvSpPr>
          <p:nvPr>
            <p:ph type="title" hasCustomPrompt="1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pic>
        <p:nvPicPr>
          <p:cNvPr id="9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4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389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tat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84275"/>
            <a:ext cx="4896544" cy="41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755576" y="2764533"/>
            <a:ext cx="7702624" cy="25366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rgbClr val="DB13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730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7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40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968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DB133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2015-11-24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6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n.gov.pl/sites/default/files/pliki/statystyki/wnioskodawcy-ncn-2013-2014.pdf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2564903"/>
            <a:ext cx="9144000" cy="32624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175" defTabSz="1616075"/>
            <a:r>
              <a:rPr lang="pl-PL" sz="4000" b="1" dirty="0" smtClean="0">
                <a:solidFill>
                  <a:srgbClr val="DB133C"/>
                </a:solidFill>
              </a:rPr>
              <a:t>   </a:t>
            </a:r>
          </a:p>
          <a:p>
            <a:pPr marL="3175" defTabSz="1616075"/>
            <a:r>
              <a:rPr lang="pl-PL" sz="4000" b="1" dirty="0">
                <a:solidFill>
                  <a:srgbClr val="DB133C"/>
                </a:solidFill>
              </a:rPr>
              <a:t> </a:t>
            </a:r>
            <a:r>
              <a:rPr lang="pl-PL" sz="4000" b="1" dirty="0" smtClean="0">
                <a:solidFill>
                  <a:srgbClr val="DB133C"/>
                </a:solidFill>
              </a:rPr>
              <a:t>      </a:t>
            </a:r>
            <a:r>
              <a:rPr lang="pl-PL" sz="4800" b="1" dirty="0" smtClean="0">
                <a:solidFill>
                  <a:srgbClr val="DB133C"/>
                </a:solidFill>
              </a:rPr>
              <a:t>Co nowego w NCN?</a:t>
            </a:r>
            <a:br>
              <a:rPr lang="pl-PL" sz="4800" b="1" dirty="0" smtClean="0">
                <a:solidFill>
                  <a:srgbClr val="DB133C"/>
                </a:solidFill>
              </a:rPr>
            </a:br>
            <a:r>
              <a:rPr lang="pl-PL" sz="4800" b="1" dirty="0" smtClean="0">
                <a:solidFill>
                  <a:srgbClr val="DB133C"/>
                </a:solidFill>
              </a:rPr>
              <a:t>      </a:t>
            </a:r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</a:rPr>
              <a:t>Kraków, Senat UJ, 25 listopada 2015 r.</a:t>
            </a:r>
            <a:endParaRPr lang="pl-PL" sz="2400" b="1" dirty="0">
              <a:solidFill>
                <a:schemeClr val="tx1">
                  <a:lumMod val="75000"/>
                </a:schemeClr>
              </a:solidFill>
            </a:endParaRPr>
          </a:p>
          <a:p>
            <a:pPr marL="3175" defTabSz="1616075"/>
            <a:endParaRPr lang="pl-PL" sz="24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175" defTabSz="1616075"/>
            <a:r>
              <a:rPr lang="pl-PL" sz="2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</a:rPr>
              <a:t>                                                                </a:t>
            </a:r>
            <a:r>
              <a:rPr lang="pl-PL" sz="2800" b="1" dirty="0" smtClean="0">
                <a:solidFill>
                  <a:srgbClr val="DB133C"/>
                </a:solidFill>
              </a:rPr>
              <a:t>Zbigniew Błocki</a:t>
            </a:r>
          </a:p>
          <a:p>
            <a:pPr marL="3175" algn="r" defTabSz="1616075"/>
            <a:endParaRPr lang="pl-PL" b="1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6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Wykres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538729"/>
              </p:ext>
            </p:extLst>
          </p:nvPr>
        </p:nvGraphicFramePr>
        <p:xfrm>
          <a:off x="179512" y="2057400"/>
          <a:ext cx="8784976" cy="417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10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7544" y="12445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Liczba wniosków złożonych i </a:t>
            </a:r>
            <a:r>
              <a:rPr lang="pl-PL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finansowanych we wszystkich konkursach (HS, ST, NZ) i w konkursie SYMFONIA.</a:t>
            </a:r>
            <a:endParaRPr lang="pl-PL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71184" cy="576054"/>
          </a:xfrm>
        </p:spPr>
        <p:txBody>
          <a:bodyPr>
            <a:normAutofit/>
          </a:bodyPr>
          <a:lstStyle/>
          <a:p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Konkursy NCN rozstrzygnięte w 2014 r.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475656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DB133C"/>
                </a:solidFill>
              </a:rPr>
              <a:t>15%</a:t>
            </a:r>
            <a:endParaRPr lang="pl-PL" b="1" dirty="0">
              <a:solidFill>
                <a:srgbClr val="DB133C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563888" y="42117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DB133C"/>
                </a:solidFill>
              </a:rPr>
              <a:t>16%</a:t>
            </a:r>
            <a:endParaRPr lang="pl-PL" b="1" dirty="0">
              <a:solidFill>
                <a:srgbClr val="DB133C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724128" y="42210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DB133C"/>
                </a:solidFill>
              </a:rPr>
              <a:t>17%</a:t>
            </a:r>
            <a:endParaRPr lang="pl-PL" b="1" dirty="0">
              <a:solidFill>
                <a:srgbClr val="DB133C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7452320" y="51479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DB133C"/>
                </a:solidFill>
              </a:rPr>
              <a:t>10%</a:t>
            </a:r>
            <a:endParaRPr lang="pl-PL" b="1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3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11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1115616" y="548690"/>
            <a:ext cx="8028384" cy="576054"/>
          </a:xfrm>
        </p:spPr>
        <p:txBody>
          <a:bodyPr>
            <a:normAutofit fontScale="90000"/>
          </a:bodyPr>
          <a:lstStyle/>
          <a:p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Konkursy NCN rozstrzygnięte w 2014 r.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Liderzy </a:t>
            </a:r>
            <a:r>
              <a:rPr lang="pl-P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konkursach </a:t>
            </a:r>
            <a:r>
              <a:rPr lang="pl-P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NCN wg </a:t>
            </a:r>
            <a:r>
              <a:rPr lang="pl-P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liczby przyznanych </a:t>
            </a:r>
            <a:r>
              <a:rPr lang="pl-P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grantów</a:t>
            </a:r>
            <a:endParaRPr lang="pl-PL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67702"/>
              </p:ext>
            </p:extLst>
          </p:nvPr>
        </p:nvGraphicFramePr>
        <p:xfrm>
          <a:off x="467544" y="1196752"/>
          <a:ext cx="7920880" cy="511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816424"/>
                <a:gridCol w="1008112"/>
                <a:gridCol w="1440160"/>
                <a:gridCol w="1296144"/>
              </a:tblGrid>
              <a:tr h="591364"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pl-PL" sz="1200" u="none" strike="noStrike" kern="1200" dirty="0" smtClean="0">
                          <a:effectLst/>
                        </a:rPr>
                        <a:t>Lp.</a:t>
                      </a:r>
                      <a:endParaRPr lang="pl-PL" sz="1200" b="1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 smtClean="0">
                          <a:effectLst/>
                        </a:rPr>
                        <a:t>Wnioskodawca</a:t>
                      </a:r>
                      <a:endParaRPr lang="pl-PL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u="none" strike="noStrike" baseline="0" dirty="0" smtClean="0"/>
                        <a:t>Liczba złożonych wniosków</a:t>
                      </a:r>
                      <a:endParaRPr lang="pl-PL" sz="1200" b="1" i="0" u="none" strike="noStrike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u="none" strike="noStrike" baseline="0" dirty="0" smtClean="0"/>
                        <a:t>Liczba wniosków zakwalifikowanych do finansowania</a:t>
                      </a:r>
                      <a:endParaRPr lang="pl-PL" sz="1200" b="1" i="0" u="none" strike="noStrike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u="none" strike="noStrike" baseline="0" dirty="0" smtClean="0"/>
                        <a:t>Kwota przyznana</a:t>
                      </a:r>
                    </a:p>
                    <a:p>
                      <a:pPr algn="ctr"/>
                      <a:r>
                        <a:rPr lang="pl-PL" sz="1200" u="none" strike="noStrike" baseline="0" dirty="0" smtClean="0"/>
                        <a:t>ogółem</a:t>
                      </a:r>
                      <a:endParaRPr lang="pl-PL" sz="1200" b="1" i="0" u="none" strike="noStrike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27080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1.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Uniwersytet Warszawski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789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202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</a:rPr>
                        <a:t>70,5 mln zł</a:t>
                      </a:r>
                      <a:endParaRPr lang="pl-PL" sz="1400" b="1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996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2.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Uniwersytet Jagielloński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927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190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79,9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0516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3.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Uniwersytet im.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 Mickiewicza w Poznaniu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614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104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44,1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5569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4.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Uniwersytet Wrocławski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328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73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27,9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61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5.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Uniwersytet Mikołaja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Kopernika w Toruniu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300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49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13,8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789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6.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Akademia Górniczo-Hutnicza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 Krakowie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297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48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19,7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61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7.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Politechnika Wrocławska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251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46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25,0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61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8.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Uniwersytet Łódzki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279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46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14,9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9062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9.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Politechnika Warszawska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275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18,0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776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10.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Uniwersytet Gdański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261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</a:rPr>
                        <a:t>37</a:t>
                      </a:r>
                      <a:endParaRPr lang="pl-PL" sz="1400" b="1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13,6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0516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Uniwersytet Śląski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214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9,6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0516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Uniwersytet Ekonomiczny w Poznaniu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148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5,9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61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Warszawski Uniwersytet Medyczny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154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14,2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8227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Uniwersytet Marii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 Curie-Skłodowskiej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155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8,1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5210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SWPS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 Uniwersytet Humanistycznospołeczny (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Szkoła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 Wyższa Psychologii Społecznej w Warszawie)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9,5 mln zł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Wnioskodawcy NCN w latach 2013-2014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107504" y="1844824"/>
            <a:ext cx="8856984" cy="42770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1800" b="1" dirty="0" smtClean="0">
                <a:solidFill>
                  <a:srgbClr val="000000"/>
                </a:solidFill>
              </a:rPr>
              <a:t>Zestawienie </a:t>
            </a:r>
            <a:r>
              <a:rPr lang="pl-PL" sz="1800" b="1" dirty="0">
                <a:solidFill>
                  <a:srgbClr val="000000"/>
                </a:solidFill>
              </a:rPr>
              <a:t>wszystkich jednostek naukowych i badawczych biorących udział w konkursach Narodowego Centrum Nauki rozstrzygniętych w latach 2013-2014 wraz z kategoriami </a:t>
            </a:r>
            <a:r>
              <a:rPr lang="pl-PL" sz="1800" b="1" dirty="0" smtClean="0">
                <a:solidFill>
                  <a:srgbClr val="000000"/>
                </a:solidFill>
              </a:rPr>
              <a:t>KEJN:</a:t>
            </a:r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200" dirty="0">
                <a:solidFill>
                  <a:srgbClr val="000000"/>
                </a:solidFill>
              </a:rPr>
              <a:t>     </a:t>
            </a:r>
            <a:r>
              <a:rPr lang="pl-PL" sz="220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pl-PL" sz="2200" dirty="0" smtClean="0">
                <a:solidFill>
                  <a:srgbClr val="000000"/>
                </a:solidFill>
                <a:hlinkClick r:id="rId2"/>
              </a:rPr>
              <a:t>www.ncn.gov.pl/sites/default/files/pliki/statystyki/wnioskodawcy-ncn-2013-2014.pdf</a:t>
            </a:r>
            <a:endParaRPr lang="pl-PL" sz="22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pl-PL" sz="2200" dirty="0">
              <a:solidFill>
                <a:srgbClr val="0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12</a:t>
            </a:fld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8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13</a:t>
            </a:fld>
            <a:endParaRPr lang="pl-PL" dirty="0">
              <a:solidFill>
                <a:srgbClr val="FFFFFF"/>
              </a:solidFill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13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82"/>
            <a:ext cx="9144000" cy="68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9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 17. edycji konkursów (OPUS, SONATA, PRELUDIUM)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pl-PL" sz="1800" b="1" dirty="0" smtClean="0">
                <a:solidFill>
                  <a:srgbClr val="000000"/>
                </a:solidFill>
              </a:rPr>
              <a:t>4263 wnioski, 903 zakwalifikowanych do finansowania (21,1%)</a:t>
            </a:r>
          </a:p>
          <a:p>
            <a:r>
              <a:rPr lang="pl-PL" sz="1800" b="1" dirty="0" smtClean="0">
                <a:solidFill>
                  <a:srgbClr val="000000"/>
                </a:solidFill>
              </a:rPr>
              <a:t>22,2% w NZ,     24,5% w ST,     16,2% w HS</a:t>
            </a:r>
          </a:p>
          <a:p>
            <a:r>
              <a:rPr lang="pl-PL" sz="1800" b="1" dirty="0" smtClean="0">
                <a:solidFill>
                  <a:srgbClr val="000000"/>
                </a:solidFill>
              </a:rPr>
              <a:t>22,7% sukcesu finansowego</a:t>
            </a:r>
          </a:p>
          <a:p>
            <a:r>
              <a:rPr lang="pl-PL" sz="1800" b="1" dirty="0" smtClean="0">
                <a:solidFill>
                  <a:srgbClr val="000000"/>
                </a:solidFill>
              </a:rPr>
              <a:t>4230 recenzentów, z czego 3127 z zagranicy (76%)</a:t>
            </a:r>
          </a:p>
          <a:p>
            <a:endParaRPr lang="pl-PL" sz="2000" dirty="0">
              <a:solidFill>
                <a:srgbClr val="0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16</a:t>
            </a:fld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1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Ostatnie zmiany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pl-PL" sz="1800" b="1" dirty="0" smtClean="0">
                <a:solidFill>
                  <a:srgbClr val="000000"/>
                </a:solidFill>
              </a:rPr>
              <a:t>Uregulowanie wynagrodzeń etatowych, dodatkowych i stypendiów</a:t>
            </a:r>
          </a:p>
          <a:p>
            <a:r>
              <a:rPr lang="pl-PL" sz="1800" b="1" dirty="0" smtClean="0">
                <a:solidFill>
                  <a:srgbClr val="000000"/>
                </a:solidFill>
              </a:rPr>
              <a:t>Koszty pośrednie (wracamy do 30%!)</a:t>
            </a:r>
          </a:p>
          <a:p>
            <a:r>
              <a:rPr lang="pl-PL" sz="1800" b="1" dirty="0" smtClean="0">
                <a:solidFill>
                  <a:srgbClr val="000000"/>
                </a:solidFill>
              </a:rPr>
              <a:t>Ograniczenie liczby kierowanych grantów</a:t>
            </a:r>
          </a:p>
          <a:p>
            <a:r>
              <a:rPr lang="pl-PL" sz="1800" b="1" dirty="0" smtClean="0">
                <a:solidFill>
                  <a:srgbClr val="000000"/>
                </a:solidFill>
              </a:rPr>
              <a:t>Rozliczanie odsetek</a:t>
            </a:r>
          </a:p>
          <a:p>
            <a:endParaRPr lang="pl-PL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17</a:t>
            </a:fld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1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Najbliższe cele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pl-PL" sz="1800" b="1" dirty="0" smtClean="0">
                <a:solidFill>
                  <a:srgbClr val="000000"/>
                </a:solidFill>
              </a:rPr>
              <a:t>Utrzymanie dotacji celowej w budżecie na 2016 r.</a:t>
            </a:r>
          </a:p>
          <a:p>
            <a:r>
              <a:rPr lang="pl-PL" sz="1800" b="1" dirty="0" smtClean="0">
                <a:solidFill>
                  <a:srgbClr val="000000"/>
                </a:solidFill>
              </a:rPr>
              <a:t>Zwiększenie dotacji podmiotowej i liczby etatów</a:t>
            </a:r>
          </a:p>
          <a:p>
            <a:r>
              <a:rPr lang="pl-PL" sz="1800" b="1" dirty="0" smtClean="0">
                <a:solidFill>
                  <a:srgbClr val="000000"/>
                </a:solidFill>
              </a:rPr>
              <a:t>Siedziba NCN</a:t>
            </a:r>
            <a:endParaRPr lang="pl-PL" sz="1800" b="1" dirty="0">
              <a:solidFill>
                <a:srgbClr val="0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18</a:t>
            </a:fld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16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prstClr val="white"/>
                </a:solidFill>
              </a:rPr>
              <a:pPr/>
              <a:t>19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Symbol zastępczy zawartości 7"/>
          <p:cNvSpPr txBox="1">
            <a:spLocks/>
          </p:cNvSpPr>
          <p:nvPr/>
        </p:nvSpPr>
        <p:spPr>
          <a:xfrm>
            <a:off x="0" y="2412438"/>
            <a:ext cx="9144000" cy="1088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Font typeface="Arial" pitchFamily="34" charset="0"/>
              <a:buNone/>
            </a:pPr>
            <a:r>
              <a:rPr lang="pl-PL" sz="7200" dirty="0" smtClean="0"/>
              <a:t> </a:t>
            </a:r>
            <a:r>
              <a:rPr lang="pl-PL" sz="4400" b="1" dirty="0" smtClean="0">
                <a:solidFill>
                  <a:srgbClr val="000000"/>
                </a:solidFill>
              </a:rPr>
              <a:t>www.ncn.gov.pl</a:t>
            </a:r>
            <a:endParaRPr lang="pl-PL" sz="4400" b="1" dirty="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318057" y="1918573"/>
            <a:ext cx="6696075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6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Zapraszamy na stronę www</a:t>
            </a:r>
            <a:endParaRPr lang="pl-PL" sz="3600" b="1" dirty="0">
              <a:solidFill>
                <a:srgbClr val="DB13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9236" y="3945830"/>
            <a:ext cx="9153236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54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Dziękuję za uwagę</a:t>
            </a:r>
            <a:r>
              <a:rPr lang="pl-PL" sz="54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sz="5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2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numeru slajd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820150" y="6453188"/>
            <a:ext cx="323850" cy="295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3E399C-477C-4578-AFEB-69BF79FA1516}" type="slidenum">
              <a:rPr lang="pl-PL">
                <a:solidFill>
                  <a:srgbClr val="FFFF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ymbol zastępczy zawartości 1"/>
          <p:cNvSpPr>
            <a:spLocks noGrp="1"/>
          </p:cNvSpPr>
          <p:nvPr>
            <p:ph sz="half" idx="4294967295"/>
          </p:nvPr>
        </p:nvSpPr>
        <p:spPr>
          <a:xfrm>
            <a:off x="468313" y="1268760"/>
            <a:ext cx="8207375" cy="4805362"/>
          </a:xfrm>
          <a:prstGeom prst="rect">
            <a:avLst/>
          </a:prstGeo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l-PL" sz="1800" b="1" kern="0" dirty="0" smtClean="0">
              <a:solidFill>
                <a:srgbClr val="DB133C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l-PL" sz="1800" b="1" kern="0" dirty="0">
              <a:solidFill>
                <a:srgbClr val="DB133C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800" b="1" kern="0" dirty="0" smtClean="0">
                <a:solidFill>
                  <a:srgbClr val="DB133C"/>
                </a:solidFill>
              </a:rPr>
              <a:t>Narodowe Centrum Nauki (NCN) </a:t>
            </a:r>
            <a:r>
              <a:rPr lang="pl-PL" sz="1800" b="1" kern="0" dirty="0" smtClean="0">
                <a:solidFill>
                  <a:srgbClr val="000000"/>
                </a:solidFill>
              </a:rPr>
              <a:t>to agencja wykonawcza powołana </a:t>
            </a:r>
            <a:br>
              <a:rPr lang="pl-PL" sz="1800" b="1" kern="0" dirty="0" smtClean="0">
                <a:solidFill>
                  <a:srgbClr val="000000"/>
                </a:solidFill>
              </a:rPr>
            </a:br>
            <a:r>
              <a:rPr lang="pl-PL" sz="1800" b="1" kern="0" dirty="0" smtClean="0">
                <a:solidFill>
                  <a:srgbClr val="000000"/>
                </a:solidFill>
              </a:rPr>
              <a:t>w wyniku reformy systemu finansowania nauki z 2010 r. do </a:t>
            </a:r>
            <a:r>
              <a:rPr lang="pl-PL" sz="1800" b="1" kern="0" dirty="0" smtClean="0">
                <a:solidFill>
                  <a:srgbClr val="DB133C"/>
                </a:solidFill>
              </a:rPr>
              <a:t>finansowania badań podstawowych</a:t>
            </a:r>
            <a:r>
              <a:rPr lang="pl-PL" sz="1800" b="1" kern="0" dirty="0" smtClean="0">
                <a:solidFill>
                  <a:srgbClr val="000000"/>
                </a:solidFill>
              </a:rPr>
              <a:t>, z siedzibą w </a:t>
            </a:r>
            <a:r>
              <a:rPr lang="pl-PL" sz="1800" b="1" kern="0" dirty="0" smtClean="0">
                <a:solidFill>
                  <a:srgbClr val="C00000"/>
                </a:solidFill>
              </a:rPr>
              <a:t>Krakowie</a:t>
            </a:r>
            <a:r>
              <a:rPr lang="pl-PL" sz="1800" b="1" kern="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l-PL" sz="1800" b="1" kern="0" dirty="0" smtClean="0">
              <a:solidFill>
                <a:sysClr val="windowText" lastClr="000000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800" b="1" kern="0" dirty="0" smtClean="0">
                <a:solidFill>
                  <a:srgbClr val="DB133C"/>
                </a:solidFill>
              </a:rPr>
              <a:t>Badania podstawowe</a:t>
            </a:r>
            <a:r>
              <a:rPr lang="pl-PL" sz="1800" b="1" kern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pl-PL" sz="1800" b="1" kern="0" dirty="0" smtClean="0">
                <a:solidFill>
                  <a:srgbClr val="050C0F"/>
                </a:solidFill>
              </a:rPr>
              <a:t>są to oryginalne prace badawcze eksperymentalne lub </a:t>
            </a:r>
            <a:r>
              <a:rPr lang="pl-PL" sz="1800" b="1" kern="0" dirty="0">
                <a:solidFill>
                  <a:srgbClr val="050C0F"/>
                </a:solidFill>
              </a:rPr>
              <a:t>teoretyczne </a:t>
            </a:r>
            <a:r>
              <a:rPr lang="pl-PL" sz="1800" b="1" kern="0" dirty="0" smtClean="0">
                <a:solidFill>
                  <a:srgbClr val="050C0F"/>
                </a:solidFill>
              </a:rPr>
              <a:t>podejmowane </a:t>
            </a:r>
            <a:r>
              <a:rPr lang="pl-PL" sz="1800" b="1" kern="0" dirty="0">
                <a:solidFill>
                  <a:srgbClr val="050C0F"/>
                </a:solidFill>
              </a:rPr>
              <a:t>przede wszystkim </a:t>
            </a:r>
            <a:r>
              <a:rPr lang="pl-PL" sz="1800" b="1" kern="0" dirty="0" smtClean="0">
                <a:solidFill>
                  <a:srgbClr val="050C0F"/>
                </a:solidFill>
              </a:rPr>
              <a:t>w </a:t>
            </a:r>
            <a:r>
              <a:rPr lang="pl-PL" sz="1800" b="1" kern="0" dirty="0">
                <a:solidFill>
                  <a:srgbClr val="050C0F"/>
                </a:solidFill>
              </a:rPr>
              <a:t>celu zdobywania nowej wiedzy </a:t>
            </a:r>
            <a:r>
              <a:rPr lang="pl-PL" sz="1800" b="1" kern="0" dirty="0" smtClean="0">
                <a:solidFill>
                  <a:srgbClr val="050C0F"/>
                </a:solidFill>
              </a:rPr>
              <a:t>o </a:t>
            </a:r>
            <a:r>
              <a:rPr lang="pl-PL" sz="1800" b="1" kern="0" dirty="0">
                <a:solidFill>
                  <a:srgbClr val="050C0F"/>
                </a:solidFill>
              </a:rPr>
              <a:t>podstawach zjawisk </a:t>
            </a:r>
            <a:r>
              <a:rPr lang="pl-PL" sz="1800" b="1" kern="0" dirty="0" smtClean="0">
                <a:solidFill>
                  <a:srgbClr val="050C0F"/>
                </a:solidFill>
              </a:rPr>
              <a:t>i </a:t>
            </a:r>
            <a:r>
              <a:rPr lang="pl-PL" sz="1800" b="1" kern="0" dirty="0">
                <a:solidFill>
                  <a:srgbClr val="050C0F"/>
                </a:solidFill>
              </a:rPr>
              <a:t>obserwowalnych faktach, bez nastawienia na bezpośrednie </a:t>
            </a:r>
            <a:r>
              <a:rPr lang="pl-PL" sz="1800" b="1" kern="0" dirty="0" smtClean="0">
                <a:solidFill>
                  <a:srgbClr val="DB133C"/>
                </a:solidFill>
              </a:rPr>
              <a:t>zastosowanie </a:t>
            </a:r>
            <a:r>
              <a:rPr lang="pl-PL" sz="1800" b="1" kern="0" dirty="0">
                <a:solidFill>
                  <a:srgbClr val="DB133C"/>
                </a:solidFill>
              </a:rPr>
              <a:t>komercyjne </a:t>
            </a:r>
            <a:r>
              <a:rPr lang="pl-PL" sz="1800" b="1" kern="0" dirty="0" smtClean="0">
                <a:solidFill>
                  <a:srgbClr val="050C0F"/>
                </a:solidFill>
              </a:rPr>
              <a:t>(dawniej: praktyczne zastosowanie lub użytkowanie).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l-PL" sz="1700" b="1" kern="0" dirty="0">
              <a:solidFill>
                <a:srgbClr val="0A0A0A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l-PL" sz="1700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643812" cy="576263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Narodowe Centrum Nauki </a:t>
            </a:r>
            <a:endParaRPr lang="pl-PL" sz="26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177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5009"/>
            <a:ext cx="7488832" cy="1047727"/>
          </a:xfrm>
        </p:spPr>
        <p:txBody>
          <a:bodyPr>
            <a:normAutofit/>
          </a:bodyPr>
          <a:lstStyle/>
          <a:p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wydatków części „Nauka” </a:t>
            </a:r>
            <a:b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budżecie państwa na 2015 r.</a:t>
            </a:r>
            <a:endParaRPr lang="pl-PL" sz="2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3</a:t>
            </a:fld>
            <a:endParaRPr lang="pl-PL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2857800444"/>
              </p:ext>
            </p:extLst>
          </p:nvPr>
        </p:nvGraphicFramePr>
        <p:xfrm>
          <a:off x="0" y="1196752"/>
          <a:ext cx="8675688" cy="5040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691680" y="2943528"/>
            <a:ext cx="33123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MNiSW</a:t>
            </a:r>
            <a:endParaRPr lang="pl-PL" sz="26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6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 mld 80 mln zł</a:t>
            </a:r>
          </a:p>
          <a:p>
            <a:endParaRPr lang="pl-PL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156176" y="2204864"/>
            <a:ext cx="201622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rgbClr val="000000"/>
                </a:solidFill>
              </a:rPr>
              <a:t>Działalność upowszechniająca naukę</a:t>
            </a: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386858" y="3356992"/>
            <a:ext cx="10903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rgbClr val="DB133C"/>
                </a:solidFill>
              </a:rPr>
              <a:t> </a:t>
            </a:r>
            <a:r>
              <a:rPr lang="pl-PL" sz="1400" b="1" dirty="0" smtClean="0">
                <a:solidFill>
                  <a:srgbClr val="DB133C"/>
                </a:solidFill>
              </a:rPr>
              <a:t>2,6 mld zł </a:t>
            </a:r>
            <a:endParaRPr lang="pl-PL" sz="1400" b="1" dirty="0">
              <a:solidFill>
                <a:srgbClr val="DB133C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95936" y="5138801"/>
            <a:ext cx="1140056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>
                <a:solidFill>
                  <a:srgbClr val="DB133C"/>
                </a:solidFill>
              </a:rPr>
              <a:t> </a:t>
            </a:r>
            <a:r>
              <a:rPr lang="pl-PL" sz="1400" b="1" dirty="0" smtClean="0">
                <a:solidFill>
                  <a:srgbClr val="DB133C"/>
                </a:solidFill>
              </a:rPr>
              <a:t>306 mln zł </a:t>
            </a:r>
            <a:endParaRPr lang="pl-PL" sz="1400" b="1" dirty="0">
              <a:solidFill>
                <a:srgbClr val="DB133C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475656" y="5218026"/>
            <a:ext cx="10903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rgbClr val="DB133C"/>
                </a:solidFill>
              </a:rPr>
              <a:t> </a:t>
            </a:r>
            <a:r>
              <a:rPr lang="pl-PL" sz="1400" b="1" dirty="0" smtClean="0">
                <a:solidFill>
                  <a:srgbClr val="DB133C"/>
                </a:solidFill>
              </a:rPr>
              <a:t>3,1 mld zł </a:t>
            </a:r>
            <a:endParaRPr lang="pl-PL" sz="1400" b="1" dirty="0">
              <a:solidFill>
                <a:srgbClr val="DB133C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059832" y="1119727"/>
            <a:ext cx="1040670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>
                <a:solidFill>
                  <a:srgbClr val="DB133C"/>
                </a:solidFill>
              </a:rPr>
              <a:t> </a:t>
            </a:r>
            <a:r>
              <a:rPr lang="pl-PL" sz="1400" b="1" dirty="0" smtClean="0">
                <a:solidFill>
                  <a:srgbClr val="DB133C"/>
                </a:solidFill>
              </a:rPr>
              <a:t>71 mln zł </a:t>
            </a:r>
            <a:endParaRPr lang="pl-PL" sz="1400" b="1" dirty="0">
              <a:solidFill>
                <a:srgbClr val="DB1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3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432040"/>
            <a:ext cx="7571184" cy="620696"/>
          </a:xfrm>
        </p:spPr>
        <p:txBody>
          <a:bodyPr>
            <a:noAutofit/>
          </a:bodyPr>
          <a:lstStyle/>
          <a:p>
            <a:r>
              <a:rPr lang="pl-PL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Narodowego Centrum Nauki</a:t>
            </a:r>
            <a:endParaRPr lang="pl-PL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68313" y="1268760"/>
            <a:ext cx="7848872" cy="4608512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</a:pPr>
            <a:r>
              <a:rPr lang="pl-PL" sz="1800" b="1" dirty="0">
                <a:solidFill>
                  <a:srgbClr val="000000"/>
                </a:solidFill>
              </a:rPr>
              <a:t>Finansowanie </a:t>
            </a:r>
            <a:r>
              <a:rPr lang="pl-PL" sz="1800" b="1" dirty="0" smtClean="0">
                <a:solidFill>
                  <a:srgbClr val="DB133C"/>
                </a:solidFill>
              </a:rPr>
              <a:t>projektów badawczych w </a:t>
            </a:r>
            <a:r>
              <a:rPr lang="pl-PL" sz="1800" b="1" dirty="0">
                <a:solidFill>
                  <a:srgbClr val="DB133C"/>
                </a:solidFill>
              </a:rPr>
              <a:t>obszarze badań podstawowych</a:t>
            </a:r>
            <a:r>
              <a:rPr lang="pl-PL" sz="1800" b="1" dirty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spcBef>
                <a:spcPts val="0"/>
              </a:spcBef>
            </a:pPr>
            <a:endParaRPr lang="pl-PL" sz="1800" b="1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</a:pPr>
            <a:r>
              <a:rPr lang="pl-PL" sz="1800" b="1" dirty="0" smtClean="0">
                <a:solidFill>
                  <a:srgbClr val="000000"/>
                </a:solidFill>
              </a:rPr>
              <a:t>Finansowanie </a:t>
            </a:r>
            <a:r>
              <a:rPr lang="pl-PL" sz="1800" b="1" dirty="0" smtClean="0">
                <a:solidFill>
                  <a:srgbClr val="DB133C"/>
                </a:solidFill>
              </a:rPr>
              <a:t>stypendiów doktorskich </a:t>
            </a:r>
            <a:r>
              <a:rPr lang="pl-PL" sz="1800" b="1" dirty="0" smtClean="0">
                <a:solidFill>
                  <a:srgbClr val="000000"/>
                </a:solidFill>
              </a:rPr>
              <a:t>i </a:t>
            </a:r>
            <a:r>
              <a:rPr lang="pl-PL" sz="1800" b="1" dirty="0" smtClean="0">
                <a:solidFill>
                  <a:srgbClr val="DB133C"/>
                </a:solidFill>
              </a:rPr>
              <a:t>staży podoktorskich.</a:t>
            </a:r>
          </a:p>
          <a:p>
            <a:pPr marL="285750" indent="-285750">
              <a:spcBef>
                <a:spcPts val="0"/>
              </a:spcBef>
            </a:pPr>
            <a:endParaRPr lang="pl-PL" sz="1800" b="1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</a:pPr>
            <a:r>
              <a:rPr lang="pl-PL" sz="1800" b="1" dirty="0" smtClean="0">
                <a:solidFill>
                  <a:srgbClr val="000000"/>
                </a:solidFill>
              </a:rPr>
              <a:t>Wspieranie </a:t>
            </a:r>
            <a:r>
              <a:rPr lang="pl-PL" sz="1800" b="1" dirty="0">
                <a:solidFill>
                  <a:srgbClr val="000000"/>
                </a:solidFill>
              </a:rPr>
              <a:t>rozwoju naukowego </a:t>
            </a:r>
            <a:r>
              <a:rPr lang="pl-PL" sz="1800" b="1" dirty="0">
                <a:solidFill>
                  <a:srgbClr val="DB133C"/>
                </a:solidFill>
              </a:rPr>
              <a:t>młodych uczonych</a:t>
            </a:r>
            <a:r>
              <a:rPr lang="pl-PL" sz="1800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pl-PL" sz="1800" b="1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</a:pPr>
            <a:r>
              <a:rPr lang="pl-PL" sz="1800" b="1" dirty="0" smtClean="0">
                <a:solidFill>
                  <a:srgbClr val="DB133C"/>
                </a:solidFill>
              </a:rPr>
              <a:t>Nadzór nad realizacją badań naukowych </a:t>
            </a:r>
            <a:r>
              <a:rPr lang="pl-PL" sz="1800" b="1" dirty="0" smtClean="0">
                <a:solidFill>
                  <a:srgbClr val="000000"/>
                </a:solidFill>
              </a:rPr>
              <a:t>finansowanych ze środków NCN.</a:t>
            </a:r>
          </a:p>
          <a:p>
            <a:pPr marL="0" indent="0">
              <a:spcBef>
                <a:spcPts val="0"/>
              </a:spcBef>
              <a:buNone/>
            </a:pPr>
            <a:endParaRPr lang="pl-PL" sz="1800" b="1" dirty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</a:pPr>
            <a:r>
              <a:rPr lang="pl-PL" sz="1800" b="1" dirty="0" smtClean="0">
                <a:solidFill>
                  <a:srgbClr val="000000"/>
                </a:solidFill>
              </a:rPr>
              <a:t>Nawiązywanie </a:t>
            </a:r>
            <a:r>
              <a:rPr lang="pl-PL" sz="1800" b="1" dirty="0">
                <a:solidFill>
                  <a:srgbClr val="DB133C"/>
                </a:solidFill>
              </a:rPr>
              <a:t>współpracy międzynarodowej</a:t>
            </a:r>
            <a:r>
              <a:rPr lang="pl-PL" sz="1800" b="1" dirty="0" smtClean="0">
                <a:solidFill>
                  <a:srgbClr val="000000"/>
                </a:solidFill>
              </a:rPr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4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4653136"/>
            <a:ext cx="8064128" cy="1328023"/>
          </a:xfrm>
          <a:prstGeom prst="roundRect">
            <a:avLst/>
          </a:prstGeom>
          <a:solidFill>
            <a:srgbClr val="DB133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solidFill>
                  <a:schemeClr val="bg1"/>
                </a:solidFill>
              </a:rPr>
              <a:t>Głównym celem NCN jest wzrost </a:t>
            </a:r>
            <a:r>
              <a:rPr lang="pl-PL" b="1" dirty="0">
                <a:solidFill>
                  <a:schemeClr val="bg1"/>
                </a:solidFill>
              </a:rPr>
              <a:t>znaczenia polskiej nauki na arenie międzynarodowej oraz podniesienie jakości i efektywności badań naukowych dzięki konkurencyjnemu systemowi przyznawania grantów.</a:t>
            </a:r>
          </a:p>
        </p:txBody>
      </p:sp>
    </p:spTree>
    <p:extLst>
      <p:ext uri="{BB962C8B-B14F-4D97-AF65-F5344CB8AC3E}">
        <p14:creationId xmlns:p14="http://schemas.microsoft.com/office/powerpoint/2010/main" val="209767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ole tekstowe 31"/>
          <p:cNvSpPr txBox="1"/>
          <p:nvPr/>
        </p:nvSpPr>
        <p:spPr>
          <a:xfrm>
            <a:off x="323528" y="3519592"/>
            <a:ext cx="6480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>
                    <a:lumMod val="65000"/>
                  </a:schemeClr>
                </a:solidFill>
              </a:rPr>
              <a:t>DOŚWIADCZENI NAUKOWCY</a:t>
            </a:r>
            <a:endParaRPr lang="pl-PL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820473" y="6111880"/>
            <a:ext cx="323528" cy="294379"/>
          </a:xfrm>
        </p:spPr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5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5" name="Symbol zastępczy numeru slajdu 3"/>
          <p:cNvSpPr txBox="1">
            <a:spLocks/>
          </p:cNvSpPr>
          <p:nvPr/>
        </p:nvSpPr>
        <p:spPr>
          <a:xfrm>
            <a:off x="8820473" y="6111880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defPPr>
              <a:defRPr lang="pl-PL"/>
            </a:defPPr>
            <a:lvl1pPr marL="0" algn="ctr" defTabSz="914400" rtl="0" eaLnBrk="1" latinLnBrk="0" hangingPunct="1">
              <a:defRPr sz="1100" b="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5</a:t>
            </a:fld>
            <a:endParaRPr lang="pl-PL" dirty="0">
              <a:solidFill>
                <a:srgbClr val="FFFFFF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251520" y="2348880"/>
            <a:ext cx="84241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>
            <a:off x="324296" y="3789040"/>
            <a:ext cx="835216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oliniowy 7"/>
          <p:cNvCxnSpPr/>
          <p:nvPr/>
        </p:nvCxnSpPr>
        <p:spPr>
          <a:xfrm>
            <a:off x="324296" y="5229200"/>
            <a:ext cx="84241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flipV="1">
            <a:off x="3143966" y="855296"/>
            <a:ext cx="5548147" cy="319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3347864" y="951111"/>
            <a:ext cx="2160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PRELUDIUM</a:t>
            </a:r>
            <a:endParaRPr lang="pl-PL" dirty="0" smtClean="0"/>
          </a:p>
        </p:txBody>
      </p:sp>
      <p:sp>
        <p:nvSpPr>
          <p:cNvPr id="12" name="pole tekstowe 11"/>
          <p:cNvSpPr txBox="1"/>
          <p:nvPr/>
        </p:nvSpPr>
        <p:spPr>
          <a:xfrm>
            <a:off x="6156396" y="945888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ETIUDA</a:t>
            </a:r>
          </a:p>
          <a:p>
            <a:endParaRPr lang="pl-PL" dirty="0" smtClean="0"/>
          </a:p>
        </p:txBody>
      </p:sp>
      <p:sp>
        <p:nvSpPr>
          <p:cNvPr id="21" name="pole tekstowe 20"/>
          <p:cNvSpPr txBox="1"/>
          <p:nvPr/>
        </p:nvSpPr>
        <p:spPr>
          <a:xfrm>
            <a:off x="539772" y="2402304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SONATA</a:t>
            </a:r>
          </a:p>
          <a:p>
            <a:endParaRPr lang="pl-PL" dirty="0" smtClean="0"/>
          </a:p>
        </p:txBody>
      </p:sp>
      <p:sp>
        <p:nvSpPr>
          <p:cNvPr id="22" name="pole tekstowe 21"/>
          <p:cNvSpPr txBox="1"/>
          <p:nvPr/>
        </p:nvSpPr>
        <p:spPr>
          <a:xfrm>
            <a:off x="3492100" y="2348880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SONATA BIS</a:t>
            </a:r>
          </a:p>
          <a:p>
            <a:endParaRPr lang="pl-PL" dirty="0" smtClean="0"/>
          </a:p>
        </p:txBody>
      </p:sp>
      <p:sp>
        <p:nvSpPr>
          <p:cNvPr id="23" name="pole tekstowe 22"/>
          <p:cNvSpPr txBox="1"/>
          <p:nvPr/>
        </p:nvSpPr>
        <p:spPr>
          <a:xfrm>
            <a:off x="6300412" y="2348880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FUGA</a:t>
            </a:r>
          </a:p>
          <a:p>
            <a:endParaRPr lang="pl-PL" dirty="0" smtClean="0"/>
          </a:p>
        </p:txBody>
      </p:sp>
      <p:sp>
        <p:nvSpPr>
          <p:cNvPr id="26" name="pole tekstowe 25"/>
          <p:cNvSpPr txBox="1"/>
          <p:nvPr/>
        </p:nvSpPr>
        <p:spPr>
          <a:xfrm>
            <a:off x="395756" y="5229200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OPUS</a:t>
            </a:r>
          </a:p>
          <a:p>
            <a:endParaRPr lang="pl-PL" dirty="0" smtClean="0"/>
          </a:p>
        </p:txBody>
      </p:sp>
      <p:sp>
        <p:nvSpPr>
          <p:cNvPr id="27" name="pole tekstowe 26"/>
          <p:cNvSpPr txBox="1"/>
          <p:nvPr/>
        </p:nvSpPr>
        <p:spPr>
          <a:xfrm>
            <a:off x="3348084" y="5229200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HARMONIA</a:t>
            </a:r>
          </a:p>
          <a:p>
            <a:endParaRPr lang="pl-PL" dirty="0" smtClean="0"/>
          </a:p>
        </p:txBody>
      </p:sp>
      <p:sp>
        <p:nvSpPr>
          <p:cNvPr id="30" name="pole tekstowe 29"/>
          <p:cNvSpPr txBox="1"/>
          <p:nvPr/>
        </p:nvSpPr>
        <p:spPr>
          <a:xfrm>
            <a:off x="3128309" y="620688"/>
            <a:ext cx="5548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>
                    <a:lumMod val="65000"/>
                  </a:schemeClr>
                </a:solidFill>
              </a:rPr>
              <a:t>POCZĄTKUJĄCY NAUKOWCY</a:t>
            </a:r>
            <a:endParaRPr lang="pl-PL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251520" y="2007424"/>
            <a:ext cx="6480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>
                    <a:lumMod val="65000"/>
                  </a:schemeClr>
                </a:solidFill>
              </a:rPr>
              <a:t>NAUKOWCY POSIADAJĄCY STOPIEŃ NAUKOWY DOKTORA</a:t>
            </a:r>
            <a:endParaRPr lang="pl-PL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323528" y="4898777"/>
            <a:ext cx="6480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>
                    <a:lumMod val="65000"/>
                  </a:schemeClr>
                </a:solidFill>
              </a:rPr>
              <a:t>OTWARTE DLA WSZYSTKICH NAUKOWCÓW</a:t>
            </a:r>
            <a:endParaRPr lang="pl-PL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pole tekstowe 33"/>
          <p:cNvSpPr txBox="1"/>
          <p:nvPr/>
        </p:nvSpPr>
        <p:spPr>
          <a:xfrm>
            <a:off x="3161687" y="1309991"/>
            <a:ext cx="2850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>
                <a:solidFill>
                  <a:srgbClr val="000000"/>
                </a:solidFill>
              </a:rPr>
              <a:t>osoby bez stopnia naukowego doktora,</a:t>
            </a:r>
          </a:p>
          <a:p>
            <a:pPr algn="just"/>
            <a:r>
              <a:rPr lang="pl-PL" sz="1100" b="1" dirty="0">
                <a:solidFill>
                  <a:srgbClr val="000000"/>
                </a:solidFill>
              </a:rPr>
              <a:t>otwarcie przewodu doktorskiego</a:t>
            </a:r>
          </a:p>
          <a:p>
            <a:pPr algn="just"/>
            <a:r>
              <a:rPr lang="pl-PL" sz="1100" b="1" dirty="0">
                <a:solidFill>
                  <a:srgbClr val="000000"/>
                </a:solidFill>
              </a:rPr>
              <a:t>nie jest warunkiem ubiegania </a:t>
            </a:r>
            <a:r>
              <a:rPr lang="pl-PL" sz="1100" b="1" dirty="0" smtClean="0">
                <a:solidFill>
                  <a:srgbClr val="000000"/>
                </a:solidFill>
              </a:rPr>
              <a:t>się</a:t>
            </a:r>
            <a:endParaRPr lang="pl-PL" sz="1100" b="1" dirty="0">
              <a:solidFill>
                <a:srgbClr val="000000"/>
              </a:solidFill>
            </a:endParaRPr>
          </a:p>
          <a:p>
            <a:pPr algn="just"/>
            <a:r>
              <a:rPr lang="pl-PL" sz="1100" b="1" dirty="0">
                <a:solidFill>
                  <a:srgbClr val="000000"/>
                </a:solidFill>
              </a:rPr>
              <a:t>o finansowanie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5992388" y="1287344"/>
            <a:ext cx="2850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>
                <a:solidFill>
                  <a:srgbClr val="000000"/>
                </a:solidFill>
              </a:rPr>
              <a:t>stypendium dla osób</a:t>
            </a:r>
          </a:p>
          <a:p>
            <a:pPr algn="just"/>
            <a:r>
              <a:rPr lang="pl-PL" sz="1100" b="1" dirty="0">
                <a:solidFill>
                  <a:srgbClr val="000000"/>
                </a:solidFill>
              </a:rPr>
              <a:t>z otwartym przewodem doktorskim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251520" y="2803575"/>
            <a:ext cx="28504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 smtClean="0">
                <a:solidFill>
                  <a:srgbClr val="000000"/>
                </a:solidFill>
              </a:rPr>
              <a:t>stopień </a:t>
            </a:r>
            <a:r>
              <a:rPr lang="pl-PL" sz="1100" b="1" dirty="0">
                <a:solidFill>
                  <a:srgbClr val="000000"/>
                </a:solidFill>
              </a:rPr>
              <a:t>naukowy </a:t>
            </a:r>
            <a:r>
              <a:rPr lang="pl-PL" sz="1100" b="1" dirty="0" smtClean="0">
                <a:solidFill>
                  <a:srgbClr val="000000"/>
                </a:solidFill>
              </a:rPr>
              <a:t>doktora uzyskany</a:t>
            </a:r>
          </a:p>
          <a:p>
            <a:r>
              <a:rPr lang="pl-PL" sz="1100" b="1" dirty="0" smtClean="0">
                <a:solidFill>
                  <a:srgbClr val="000000"/>
                </a:solidFill>
              </a:rPr>
              <a:t>nie wcześniej niż </a:t>
            </a:r>
            <a:r>
              <a:rPr lang="pl-PL" sz="1100" b="1" dirty="0">
                <a:solidFill>
                  <a:srgbClr val="DB133C"/>
                </a:solidFill>
              </a:rPr>
              <a:t>7</a:t>
            </a:r>
            <a:r>
              <a:rPr lang="pl-PL" sz="1100" b="1" dirty="0" smtClean="0">
                <a:solidFill>
                  <a:srgbClr val="DB133C"/>
                </a:solidFill>
              </a:rPr>
              <a:t> lat </a:t>
            </a:r>
            <a:r>
              <a:rPr lang="pl-PL" sz="1100" b="1" dirty="0" smtClean="0">
                <a:solidFill>
                  <a:srgbClr val="000000"/>
                </a:solidFill>
              </a:rPr>
              <a:t>(dawniej 5 lat) przed </a:t>
            </a:r>
            <a:r>
              <a:rPr lang="pl-PL" sz="1100" b="1" dirty="0">
                <a:solidFill>
                  <a:srgbClr val="000000"/>
                </a:solidFill>
              </a:rPr>
              <a:t>rokiem </a:t>
            </a:r>
            <a:r>
              <a:rPr lang="pl-PL" sz="1100" b="1" dirty="0" smtClean="0">
                <a:solidFill>
                  <a:srgbClr val="000000"/>
                </a:solidFill>
              </a:rPr>
              <a:t>złożenia </a:t>
            </a:r>
            <a:r>
              <a:rPr lang="pl-PL" sz="1100" b="1" dirty="0">
                <a:solidFill>
                  <a:srgbClr val="000000"/>
                </a:solidFill>
              </a:rPr>
              <a:t>wniosku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3143966" y="2803575"/>
            <a:ext cx="28504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 smtClean="0">
                <a:solidFill>
                  <a:srgbClr val="000000"/>
                </a:solidFill>
              </a:rPr>
              <a:t>stopień </a:t>
            </a:r>
            <a:r>
              <a:rPr lang="pl-PL" sz="1100" b="1" dirty="0">
                <a:solidFill>
                  <a:srgbClr val="000000"/>
                </a:solidFill>
              </a:rPr>
              <a:t>naukowy </a:t>
            </a:r>
            <a:r>
              <a:rPr lang="pl-PL" sz="1100" b="1" dirty="0" smtClean="0">
                <a:solidFill>
                  <a:srgbClr val="000000"/>
                </a:solidFill>
              </a:rPr>
              <a:t>doktora</a:t>
            </a:r>
          </a:p>
          <a:p>
            <a:pPr algn="just"/>
            <a:r>
              <a:rPr lang="pl-PL" sz="1100" b="1" dirty="0" smtClean="0">
                <a:solidFill>
                  <a:srgbClr val="000000"/>
                </a:solidFill>
              </a:rPr>
              <a:t>uzyskany w okresie od 2 do 12 lat</a:t>
            </a:r>
          </a:p>
          <a:p>
            <a:pPr algn="just"/>
            <a:r>
              <a:rPr lang="pl-PL" sz="1100" b="1" dirty="0" smtClean="0">
                <a:solidFill>
                  <a:srgbClr val="000000"/>
                </a:solidFill>
              </a:rPr>
              <a:t>przed </a:t>
            </a:r>
            <a:r>
              <a:rPr lang="pl-PL" sz="1100" b="1" dirty="0">
                <a:solidFill>
                  <a:srgbClr val="000000"/>
                </a:solidFill>
              </a:rPr>
              <a:t>rokiem </a:t>
            </a:r>
            <a:r>
              <a:rPr lang="pl-PL" sz="1100" b="1" dirty="0" smtClean="0">
                <a:solidFill>
                  <a:srgbClr val="000000"/>
                </a:solidFill>
              </a:rPr>
              <a:t>złożenia </a:t>
            </a:r>
            <a:r>
              <a:rPr lang="pl-PL" sz="1100" b="1" dirty="0">
                <a:solidFill>
                  <a:srgbClr val="000000"/>
                </a:solidFill>
              </a:rPr>
              <a:t>wniosku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6012160" y="2803574"/>
            <a:ext cx="2850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 smtClean="0">
                <a:solidFill>
                  <a:srgbClr val="000000"/>
                </a:solidFill>
              </a:rPr>
              <a:t>staż podoktorski, stopień </a:t>
            </a:r>
            <a:r>
              <a:rPr lang="pl-PL" sz="1100" b="1" dirty="0">
                <a:solidFill>
                  <a:srgbClr val="000000"/>
                </a:solidFill>
              </a:rPr>
              <a:t>doktora </a:t>
            </a:r>
            <a:r>
              <a:rPr lang="pl-PL" sz="1100" b="1" dirty="0" smtClean="0">
                <a:solidFill>
                  <a:srgbClr val="000000"/>
                </a:solidFill>
              </a:rPr>
              <a:t>uzyskany nie wcześniej niż </a:t>
            </a:r>
            <a:r>
              <a:rPr lang="pl-PL" sz="1100" b="1" dirty="0" smtClean="0">
                <a:solidFill>
                  <a:srgbClr val="DB133C"/>
                </a:solidFill>
              </a:rPr>
              <a:t>7 lat </a:t>
            </a:r>
            <a:r>
              <a:rPr lang="pl-PL" sz="1100" b="1" dirty="0" smtClean="0">
                <a:solidFill>
                  <a:srgbClr val="000000"/>
                </a:solidFill>
              </a:rPr>
              <a:t>(dawniej 5 lat) przed rokiem złożenia </a:t>
            </a:r>
            <a:r>
              <a:rPr lang="pl-PL" sz="1100" b="1" dirty="0">
                <a:solidFill>
                  <a:srgbClr val="000000"/>
                </a:solidFill>
              </a:rPr>
              <a:t>wniosku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251520" y="5679832"/>
            <a:ext cx="2850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>
                <a:solidFill>
                  <a:srgbClr val="000000"/>
                </a:solidFill>
              </a:rPr>
              <a:t>projekty badawcze w tym finansowanie</a:t>
            </a:r>
          </a:p>
          <a:p>
            <a:pPr algn="just"/>
            <a:r>
              <a:rPr lang="pl-PL" sz="1100" b="1" dirty="0">
                <a:solidFill>
                  <a:srgbClr val="000000"/>
                </a:solidFill>
              </a:rPr>
              <a:t>aparatury naukowo-badawczej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3128311" y="5679832"/>
            <a:ext cx="2850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>
                <a:solidFill>
                  <a:srgbClr val="000000"/>
                </a:solidFill>
              </a:rPr>
              <a:t>projekty </a:t>
            </a:r>
            <a:r>
              <a:rPr lang="pl-PL" sz="1100" b="1" dirty="0" smtClean="0">
                <a:solidFill>
                  <a:srgbClr val="000000"/>
                </a:solidFill>
              </a:rPr>
              <a:t>międzynarodowe</a:t>
            </a:r>
            <a:endParaRPr lang="pl-PL" sz="1100" b="1" dirty="0">
              <a:solidFill>
                <a:srgbClr val="000000"/>
              </a:solidFill>
            </a:endParaRPr>
          </a:p>
        </p:txBody>
      </p:sp>
      <p:sp>
        <p:nvSpPr>
          <p:cNvPr id="44" name="Tytuł 1"/>
          <p:cNvSpPr>
            <a:spLocks noGrp="1"/>
          </p:cNvSpPr>
          <p:nvPr>
            <p:ph type="title"/>
          </p:nvPr>
        </p:nvSpPr>
        <p:spPr>
          <a:xfrm>
            <a:off x="1116013" y="44624"/>
            <a:ext cx="7643812" cy="576263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Konkursy Narodowego Centrum Nauki</a:t>
            </a:r>
            <a:endParaRPr lang="pl-PL" sz="26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3" y="1052736"/>
            <a:ext cx="156620" cy="252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030" y="1052736"/>
            <a:ext cx="156154" cy="252000"/>
          </a:xfrm>
          <a:prstGeom prst="rect">
            <a:avLst/>
          </a:prstGeom>
        </p:spPr>
      </p:pic>
      <p:pic>
        <p:nvPicPr>
          <p:cNvPr id="46" name="Obraz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173" y="2476018"/>
            <a:ext cx="317739" cy="252000"/>
          </a:xfrm>
          <a:prstGeom prst="rect">
            <a:avLst/>
          </a:prstGeom>
        </p:spPr>
      </p:pic>
      <p:pic>
        <p:nvPicPr>
          <p:cNvPr id="47" name="Obraz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505" y="2462864"/>
            <a:ext cx="227357" cy="252000"/>
          </a:xfrm>
          <a:prstGeom prst="rect">
            <a:avLst/>
          </a:prstGeom>
        </p:spPr>
      </p:pic>
      <p:pic>
        <p:nvPicPr>
          <p:cNvPr id="50" name="Obraz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57" y="5346532"/>
            <a:ext cx="96698" cy="252000"/>
          </a:xfrm>
          <a:prstGeom prst="rect">
            <a:avLst/>
          </a:prstGeom>
        </p:spPr>
      </p:pic>
      <p:pic>
        <p:nvPicPr>
          <p:cNvPr id="51" name="Obraz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325" y="5346532"/>
            <a:ext cx="121076" cy="252000"/>
          </a:xfrm>
          <a:prstGeom prst="rect">
            <a:avLst/>
          </a:prstGeom>
        </p:spPr>
      </p:pic>
      <p:pic>
        <p:nvPicPr>
          <p:cNvPr id="53" name="Obraz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44" y="2515746"/>
            <a:ext cx="223513" cy="252000"/>
          </a:xfrm>
          <a:prstGeom prst="rect">
            <a:avLst/>
          </a:prstGeom>
        </p:spPr>
      </p:pic>
      <p:sp>
        <p:nvSpPr>
          <p:cNvPr id="45" name="pole tekstowe 44"/>
          <p:cNvSpPr txBox="1"/>
          <p:nvPr/>
        </p:nvSpPr>
        <p:spPr>
          <a:xfrm>
            <a:off x="6330259" y="3818364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TANGO</a:t>
            </a:r>
          </a:p>
          <a:p>
            <a:endParaRPr lang="pl-PL" dirty="0" smtClean="0"/>
          </a:p>
        </p:txBody>
      </p:sp>
      <p:sp>
        <p:nvSpPr>
          <p:cNvPr id="54" name="pole tekstowe 53"/>
          <p:cNvSpPr txBox="1"/>
          <p:nvPr/>
        </p:nvSpPr>
        <p:spPr>
          <a:xfrm>
            <a:off x="6042007" y="4268996"/>
            <a:ext cx="28504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 smtClean="0">
                <a:solidFill>
                  <a:srgbClr val="000000"/>
                </a:solidFill>
              </a:rPr>
              <a:t>program pilotażowy</a:t>
            </a:r>
            <a:br>
              <a:rPr lang="pl-PL" sz="1100" b="1" dirty="0" smtClean="0">
                <a:solidFill>
                  <a:srgbClr val="000000"/>
                </a:solidFill>
              </a:rPr>
            </a:br>
            <a:r>
              <a:rPr lang="pl-PL" sz="1100" b="1" dirty="0" smtClean="0">
                <a:solidFill>
                  <a:srgbClr val="000000"/>
                </a:solidFill>
              </a:rPr>
              <a:t>na wdrażanie </a:t>
            </a:r>
            <a:r>
              <a:rPr lang="pl-PL" sz="1100" b="1" dirty="0">
                <a:solidFill>
                  <a:srgbClr val="000000"/>
                </a:solidFill>
              </a:rPr>
              <a:t>wyników uzyskanych</a:t>
            </a:r>
          </a:p>
          <a:p>
            <a:r>
              <a:rPr lang="pl-PL" sz="1100" b="1" dirty="0">
                <a:solidFill>
                  <a:srgbClr val="000000"/>
                </a:solidFill>
              </a:rPr>
              <a:t>w rezultacie badan podstawowych</a:t>
            </a:r>
          </a:p>
        </p:txBody>
      </p:sp>
      <p:pic>
        <p:nvPicPr>
          <p:cNvPr id="55" name="Obraz 5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25" y="3935696"/>
            <a:ext cx="221478" cy="252000"/>
          </a:xfrm>
          <a:prstGeom prst="rect">
            <a:avLst/>
          </a:prstGeom>
        </p:spPr>
      </p:pic>
      <p:sp>
        <p:nvSpPr>
          <p:cNvPr id="56" name="pole tekstowe 55"/>
          <p:cNvSpPr txBox="1"/>
          <p:nvPr/>
        </p:nvSpPr>
        <p:spPr>
          <a:xfrm>
            <a:off x="6197570" y="5229200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POLONEZ</a:t>
            </a:r>
          </a:p>
          <a:p>
            <a:endParaRPr lang="pl-PL" dirty="0" smtClean="0"/>
          </a:p>
        </p:txBody>
      </p:sp>
      <p:sp>
        <p:nvSpPr>
          <p:cNvPr id="57" name="pole tekstowe 56"/>
          <p:cNvSpPr txBox="1"/>
          <p:nvPr/>
        </p:nvSpPr>
        <p:spPr>
          <a:xfrm>
            <a:off x="5977797" y="5679832"/>
            <a:ext cx="2850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>
                <a:solidFill>
                  <a:srgbClr val="000000"/>
                </a:solidFill>
              </a:rPr>
              <a:t>n</a:t>
            </a:r>
            <a:r>
              <a:rPr lang="pl-PL" sz="1100" b="1" dirty="0" smtClean="0">
                <a:solidFill>
                  <a:srgbClr val="000000"/>
                </a:solidFill>
              </a:rPr>
              <a:t>aukowcy przyjeżdżający z zagranicy</a:t>
            </a:r>
            <a:endParaRPr lang="pl-PL" sz="1100" b="1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96" y="5357543"/>
            <a:ext cx="107333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pole tekstowe 58"/>
          <p:cNvSpPr txBox="1"/>
          <p:nvPr/>
        </p:nvSpPr>
        <p:spPr>
          <a:xfrm>
            <a:off x="497391" y="3818364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MAESTRO</a:t>
            </a:r>
          </a:p>
          <a:p>
            <a:endParaRPr lang="pl-PL" dirty="0" smtClean="0"/>
          </a:p>
        </p:txBody>
      </p:sp>
      <p:sp>
        <p:nvSpPr>
          <p:cNvPr id="60" name="pole tekstowe 59"/>
          <p:cNvSpPr txBox="1"/>
          <p:nvPr/>
        </p:nvSpPr>
        <p:spPr>
          <a:xfrm>
            <a:off x="3521727" y="3818364"/>
            <a:ext cx="2160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SYMFONIA</a:t>
            </a:r>
          </a:p>
          <a:p>
            <a:endParaRPr lang="pl-PL" dirty="0" smtClean="0"/>
          </a:p>
        </p:txBody>
      </p:sp>
      <p:sp>
        <p:nvSpPr>
          <p:cNvPr id="61" name="pole tekstowe 60"/>
          <p:cNvSpPr txBox="1"/>
          <p:nvPr/>
        </p:nvSpPr>
        <p:spPr>
          <a:xfrm>
            <a:off x="278774" y="4256946"/>
            <a:ext cx="28504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>
                <a:solidFill>
                  <a:srgbClr val="000000"/>
                </a:solidFill>
              </a:rPr>
              <a:t>co najmniej </a:t>
            </a:r>
            <a:r>
              <a:rPr lang="pl-PL" sz="1100" b="1" dirty="0" smtClean="0">
                <a:solidFill>
                  <a:srgbClr val="000000"/>
                </a:solidFill>
              </a:rPr>
              <a:t>stopień </a:t>
            </a:r>
            <a:r>
              <a:rPr lang="pl-PL" sz="1100" b="1" dirty="0">
                <a:solidFill>
                  <a:srgbClr val="000000"/>
                </a:solidFill>
              </a:rPr>
              <a:t>naukowy doktora,</a:t>
            </a:r>
          </a:p>
          <a:p>
            <a:pPr algn="just"/>
            <a:r>
              <a:rPr lang="pl-PL" sz="1100" b="1" dirty="0">
                <a:solidFill>
                  <a:srgbClr val="000000"/>
                </a:solidFill>
              </a:rPr>
              <a:t>realizacja pionierskich badan</a:t>
            </a:r>
          </a:p>
          <a:p>
            <a:pPr algn="just"/>
            <a:r>
              <a:rPr lang="pl-PL" sz="1100" b="1" dirty="0">
                <a:solidFill>
                  <a:srgbClr val="000000"/>
                </a:solidFill>
              </a:rPr>
              <a:t>naukowych</a:t>
            </a:r>
          </a:p>
        </p:txBody>
      </p:sp>
      <p:sp>
        <p:nvSpPr>
          <p:cNvPr id="62" name="pole tekstowe 61"/>
          <p:cNvSpPr txBox="1"/>
          <p:nvPr/>
        </p:nvSpPr>
        <p:spPr>
          <a:xfrm>
            <a:off x="3161687" y="4256946"/>
            <a:ext cx="28504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>
                <a:solidFill>
                  <a:srgbClr val="000000"/>
                </a:solidFill>
              </a:rPr>
              <a:t>wybitni naukowcy, realizacja</a:t>
            </a:r>
          </a:p>
          <a:p>
            <a:pPr algn="just"/>
            <a:r>
              <a:rPr lang="pl-PL" sz="1100" b="1" dirty="0" smtClean="0">
                <a:solidFill>
                  <a:srgbClr val="000000"/>
                </a:solidFill>
              </a:rPr>
              <a:t>międzydziedzinowych </a:t>
            </a:r>
            <a:r>
              <a:rPr lang="pl-PL" sz="1100" b="1" dirty="0">
                <a:solidFill>
                  <a:srgbClr val="000000"/>
                </a:solidFill>
              </a:rPr>
              <a:t>projektów</a:t>
            </a:r>
          </a:p>
          <a:p>
            <a:pPr algn="just"/>
            <a:r>
              <a:rPr lang="pl-PL" sz="1100" b="1" dirty="0">
                <a:solidFill>
                  <a:srgbClr val="000000"/>
                </a:solidFill>
              </a:rPr>
              <a:t>badawczych</a:t>
            </a:r>
          </a:p>
        </p:txBody>
      </p:sp>
      <p:pic>
        <p:nvPicPr>
          <p:cNvPr id="63" name="Obraz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00" y="3935696"/>
            <a:ext cx="142641" cy="252000"/>
          </a:xfrm>
          <a:prstGeom prst="rect">
            <a:avLst/>
          </a:prstGeom>
        </p:spPr>
      </p:pic>
      <p:pic>
        <p:nvPicPr>
          <p:cNvPr id="64" name="Obraz 6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57" y="3935696"/>
            <a:ext cx="372804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3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dirty="0" smtClean="0"/>
              <a:t>Środki przeznaczone dla NCN</a:t>
            </a:r>
            <a:endParaRPr lang="pl-PL" sz="3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6</a:t>
            </a:fld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1842833224"/>
              </p:ext>
            </p:extLst>
          </p:nvPr>
        </p:nvGraphicFramePr>
        <p:xfrm>
          <a:off x="683568" y="1628800"/>
          <a:ext cx="7776864" cy="4392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6107"/>
                <a:gridCol w="2142506"/>
                <a:gridCol w="2268251"/>
              </a:tblGrid>
              <a:tr h="732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Dotacje</a:t>
                      </a:r>
                      <a:endParaRPr lang="pl-PL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2015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</a:tr>
              <a:tr h="8318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l-PL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Środki na finansowanie</a:t>
                      </a: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zadań ustawowych NCN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(dotacja CELOWA)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871 122 000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981 122 000</a:t>
                      </a:r>
                      <a:endParaRPr lang="pl-PL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90" marR="44390" marT="0" marB="0" anchor="ctr"/>
                </a:tc>
              </a:tr>
              <a:tr h="106269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Ś</a:t>
                      </a:r>
                      <a:r>
                        <a:rPr lang="pl-PL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rodki na zarządzanie zadaniami</a:t>
                      </a: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wykonywanymi </a:t>
                      </a: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przez NCN </a:t>
                      </a:r>
                      <a:b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(dotacja PODMIOTOWA)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40 347 000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40 798 000</a:t>
                      </a:r>
                      <a:endParaRPr lang="pl-PL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90" marR="44390" marT="0" marB="0" anchor="ctr"/>
                </a:tc>
              </a:tr>
              <a:tr h="106269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l-PL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Środki</a:t>
                      </a: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na inwestycje związane z obsługą zadań ustawowych NCN </a:t>
                      </a:r>
                      <a:b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(dotacja INWESTYCYJNA)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 </a:t>
                      </a:r>
                      <a:r>
                        <a:rPr lang="pl-PL" sz="2000" dirty="0" smtClean="0">
                          <a:effectLst/>
                        </a:rPr>
                        <a:t>531 000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3 531 000</a:t>
                      </a:r>
                      <a:endParaRPr lang="pl-PL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90" marR="44390" marT="0" marB="0" anchor="ctr"/>
                </a:tc>
              </a:tr>
              <a:tr h="702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OGÓŁEM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915 </a:t>
                      </a:r>
                      <a:r>
                        <a:rPr lang="pl-PL" sz="2000" dirty="0" smtClean="0">
                          <a:effectLst/>
                        </a:rPr>
                        <a:t>000 000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0" marR="443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1 025 451 000</a:t>
                      </a:r>
                      <a:endParaRPr lang="pl-PL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90" marR="443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49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prstClr val="white"/>
                </a:solidFill>
              </a:rPr>
              <a:pPr/>
              <a:t>7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23082" y="548680"/>
            <a:ext cx="798542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pl-PL" sz="26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międzynarodowe NCN</a:t>
            </a:r>
            <a:endParaRPr lang="pl-PL" sz="2600" b="1" dirty="0">
              <a:solidFill>
                <a:srgbClr val="DB13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7544" y="1268760"/>
            <a:ext cx="8352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1500" b="1" dirty="0" smtClean="0">
                <a:solidFill>
                  <a:srgbClr val="DB133C"/>
                </a:solidFill>
              </a:rPr>
              <a:t>Konkursy międzynarodowe organizowane w ramach współpracy wielostronnej </a:t>
            </a:r>
            <a:r>
              <a:rPr lang="pl-PL" sz="1500" b="1" dirty="0">
                <a:solidFill>
                  <a:srgbClr val="000000"/>
                </a:solidFill>
              </a:rPr>
              <a:t>(</a:t>
            </a:r>
            <a:r>
              <a:rPr lang="pl-PL" sz="1500" b="1" dirty="0" smtClean="0">
                <a:solidFill>
                  <a:srgbClr val="000000"/>
                </a:solidFill>
              </a:rPr>
              <a:t>HERA, NORFACE, </a:t>
            </a:r>
            <a:r>
              <a:rPr lang="pl-PL" sz="1500" b="1" dirty="0">
                <a:solidFill>
                  <a:srgbClr val="000000"/>
                </a:solidFill>
              </a:rPr>
              <a:t>SMART URBAN </a:t>
            </a:r>
            <a:r>
              <a:rPr lang="pl-PL" sz="1500" b="1" dirty="0" smtClean="0">
                <a:solidFill>
                  <a:srgbClr val="000000"/>
                </a:solidFill>
              </a:rPr>
              <a:t>FUTURES, </a:t>
            </a:r>
            <a:r>
              <a:rPr lang="en-US" sz="1500" b="1" dirty="0" smtClean="0">
                <a:solidFill>
                  <a:srgbClr val="000000"/>
                </a:solidFill>
              </a:rPr>
              <a:t>CHIST-ERA</a:t>
            </a:r>
            <a:r>
              <a:rPr lang="pl-PL" sz="1500" b="1" dirty="0" smtClean="0">
                <a:solidFill>
                  <a:srgbClr val="000000"/>
                </a:solidFill>
              </a:rPr>
              <a:t>, </a:t>
            </a:r>
            <a:r>
              <a:rPr lang="pl-PL" sz="1500" b="1" dirty="0">
                <a:solidFill>
                  <a:srgbClr val="000000"/>
                </a:solidFill>
              </a:rPr>
              <a:t>M-era. Net </a:t>
            </a:r>
            <a:r>
              <a:rPr lang="pl-PL" sz="1500" b="1" dirty="0" smtClean="0">
                <a:solidFill>
                  <a:srgbClr val="000000"/>
                </a:solidFill>
              </a:rPr>
              <a:t>2, </a:t>
            </a:r>
            <a:r>
              <a:rPr lang="pl-PL" sz="1500" b="1" dirty="0" err="1" smtClean="0">
                <a:solidFill>
                  <a:srgbClr val="000000"/>
                </a:solidFill>
              </a:rPr>
              <a:t>Infect</a:t>
            </a:r>
            <a:r>
              <a:rPr lang="pl-PL" sz="1500" b="1" dirty="0" smtClean="0">
                <a:solidFill>
                  <a:srgbClr val="000000"/>
                </a:solidFill>
              </a:rPr>
              <a:t>-ERA, </a:t>
            </a:r>
            <a:r>
              <a:rPr lang="pl-PL" sz="1500" b="1" dirty="0" err="1" smtClean="0">
                <a:solidFill>
                  <a:srgbClr val="000000"/>
                </a:solidFill>
              </a:rPr>
              <a:t>BiodivERsA</a:t>
            </a:r>
            <a:r>
              <a:rPr lang="pl-PL" sz="1500" b="1" dirty="0" smtClean="0">
                <a:solidFill>
                  <a:srgbClr val="000000"/>
                </a:solidFill>
              </a:rPr>
              <a:t>,</a:t>
            </a:r>
            <a:r>
              <a:rPr lang="pl-PL" sz="1500" b="1" dirty="0">
                <a:solidFill>
                  <a:srgbClr val="000000"/>
                </a:solidFill>
              </a:rPr>
              <a:t> JPI </a:t>
            </a:r>
            <a:r>
              <a:rPr lang="pl-PL" sz="1500" b="1" dirty="0" smtClean="0">
                <a:solidFill>
                  <a:srgbClr val="000000"/>
                </a:solidFill>
              </a:rPr>
              <a:t>HDHL, </a:t>
            </a:r>
            <a:r>
              <a:rPr lang="pl-PL" sz="1500" b="1" dirty="0">
                <a:solidFill>
                  <a:srgbClr val="000000"/>
                </a:solidFill>
              </a:rPr>
              <a:t>JPI </a:t>
            </a:r>
            <a:r>
              <a:rPr lang="pl-PL" sz="1500" b="1" dirty="0" smtClean="0">
                <a:solidFill>
                  <a:srgbClr val="000000"/>
                </a:solidFill>
              </a:rPr>
              <a:t>AMR)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1500" b="1" dirty="0" smtClean="0">
                <a:solidFill>
                  <a:srgbClr val="DB133C"/>
                </a:solidFill>
              </a:rPr>
              <a:t>Konkurs BEETHOVEN (2014)</a:t>
            </a:r>
          </a:p>
          <a:p>
            <a:pPr marL="285750" indent="-20638">
              <a:spcAft>
                <a:spcPts val="1200"/>
              </a:spcAft>
              <a:tabLst>
                <a:tab pos="265113" algn="l"/>
              </a:tabLst>
            </a:pPr>
            <a:r>
              <a:rPr lang="pl-PL" sz="1500" b="1" dirty="0" smtClean="0">
                <a:solidFill>
                  <a:srgbClr val="000000"/>
                </a:solidFill>
              </a:rPr>
              <a:t>wspólny konkurs NCN z </a:t>
            </a:r>
            <a:r>
              <a:rPr lang="pl-PL" sz="1500" b="1" dirty="0" smtClean="0">
                <a:solidFill>
                  <a:srgbClr val="DB133C"/>
                </a:solidFill>
              </a:rPr>
              <a:t>Deutsche </a:t>
            </a:r>
            <a:r>
              <a:rPr lang="pl-PL" sz="1500" b="1" dirty="0" err="1">
                <a:solidFill>
                  <a:srgbClr val="DB133C"/>
                </a:solidFill>
              </a:rPr>
              <a:t>Forschunsgemeinschaft</a:t>
            </a:r>
            <a:r>
              <a:rPr lang="pl-PL" sz="1500" b="1" dirty="0">
                <a:solidFill>
                  <a:srgbClr val="DB133C"/>
                </a:solidFill>
              </a:rPr>
              <a:t> (</a:t>
            </a:r>
            <a:r>
              <a:rPr lang="pl-PL" sz="1500" b="1" dirty="0" smtClean="0">
                <a:solidFill>
                  <a:srgbClr val="DB133C"/>
                </a:solidFill>
              </a:rPr>
              <a:t>DFG) na polsko – niemieckie </a:t>
            </a:r>
            <a:r>
              <a:rPr lang="pl-PL" sz="1500" b="1" dirty="0">
                <a:solidFill>
                  <a:srgbClr val="DB133C"/>
                </a:solidFill>
              </a:rPr>
              <a:t>projekty badawcze z </a:t>
            </a:r>
            <a:r>
              <a:rPr lang="pl-PL" sz="1500" b="1" dirty="0" smtClean="0">
                <a:solidFill>
                  <a:srgbClr val="DB133C"/>
                </a:solidFill>
              </a:rPr>
              <a:t>zakresu nauk humanistycznych</a:t>
            </a:r>
            <a:r>
              <a:rPr lang="pl-PL" sz="1500" b="1" dirty="0">
                <a:solidFill>
                  <a:srgbClr val="DB133C"/>
                </a:solidFill>
              </a:rPr>
              <a:t>, społecznych </a:t>
            </a:r>
            <a:r>
              <a:rPr lang="pl-PL" sz="1500" b="1" dirty="0" smtClean="0">
                <a:solidFill>
                  <a:srgbClr val="DB133C"/>
                </a:solidFill>
              </a:rPr>
              <a:t/>
            </a:r>
            <a:br>
              <a:rPr lang="pl-PL" sz="1500" b="1" dirty="0" smtClean="0">
                <a:solidFill>
                  <a:srgbClr val="DB133C"/>
                </a:solidFill>
              </a:rPr>
            </a:br>
            <a:r>
              <a:rPr lang="pl-PL" sz="1500" b="1" dirty="0" smtClean="0">
                <a:solidFill>
                  <a:srgbClr val="DB133C"/>
                </a:solidFill>
              </a:rPr>
              <a:t>i </a:t>
            </a:r>
            <a:r>
              <a:rPr lang="pl-PL" sz="1500" b="1" dirty="0">
                <a:solidFill>
                  <a:srgbClr val="DB133C"/>
                </a:solidFill>
              </a:rPr>
              <a:t>o </a:t>
            </a:r>
            <a:r>
              <a:rPr lang="pl-PL" sz="1500" b="1" dirty="0" smtClean="0">
                <a:solidFill>
                  <a:srgbClr val="DB133C"/>
                </a:solidFill>
              </a:rPr>
              <a:t>sztuce</a:t>
            </a:r>
            <a:r>
              <a:rPr lang="pl-PL" sz="1500" b="1" dirty="0" smtClean="0">
                <a:solidFill>
                  <a:srgbClr val="000000"/>
                </a:solidFill>
              </a:rPr>
              <a:t>. </a:t>
            </a:r>
            <a:r>
              <a:rPr lang="pl-PL" sz="1500" b="1" dirty="0">
                <a:solidFill>
                  <a:srgbClr val="000000"/>
                </a:solidFill>
              </a:rPr>
              <a:t>Z</a:t>
            </a:r>
            <a:r>
              <a:rPr lang="pl-PL" sz="1500" b="1" dirty="0" smtClean="0">
                <a:solidFill>
                  <a:srgbClr val="000000"/>
                </a:solidFill>
              </a:rPr>
              <a:t>łożono </a:t>
            </a:r>
            <a:r>
              <a:rPr lang="pl-PL" sz="1500" b="1" dirty="0" smtClean="0">
                <a:solidFill>
                  <a:srgbClr val="DB133C"/>
                </a:solidFill>
              </a:rPr>
              <a:t>96 wniosków, </a:t>
            </a:r>
            <a:r>
              <a:rPr lang="pl-PL" sz="1500" b="1" dirty="0" smtClean="0">
                <a:solidFill>
                  <a:srgbClr val="000000"/>
                </a:solidFill>
              </a:rPr>
              <a:t>wkrótce ogłoszenie wyników.</a:t>
            </a:r>
            <a:endParaRPr lang="pl-PL" sz="1500" b="1" dirty="0" smtClean="0">
              <a:solidFill>
                <a:srgbClr val="DB133C"/>
              </a:solidFill>
            </a:endParaRPr>
          </a:p>
          <a:p>
            <a:pPr marL="285750" indent="-20638">
              <a:spcAft>
                <a:spcPts val="1200"/>
              </a:spcAft>
              <a:tabLst>
                <a:tab pos="265113" algn="l"/>
              </a:tabLst>
            </a:pPr>
            <a:r>
              <a:rPr lang="pl-PL" sz="1500" b="1" u="sng" dirty="0" smtClean="0">
                <a:solidFill>
                  <a:srgbClr val="000000"/>
                </a:solidFill>
              </a:rPr>
              <a:t>Trwają prace nad kolejną edycją konkursu</a:t>
            </a:r>
            <a:r>
              <a:rPr lang="pl-PL" sz="1500" b="1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1500" b="1" dirty="0" smtClean="0">
                <a:solidFill>
                  <a:srgbClr val="DB133C"/>
                </a:solidFill>
              </a:rPr>
              <a:t>Konkurs </a:t>
            </a:r>
            <a:r>
              <a:rPr lang="fr-FR" sz="1500" b="1" dirty="0" smtClean="0">
                <a:solidFill>
                  <a:srgbClr val="DB133C"/>
                </a:solidFill>
              </a:rPr>
              <a:t>POLONEZ Marie Sklodowska</a:t>
            </a:r>
            <a:r>
              <a:rPr lang="pl-PL" sz="1500" b="1" dirty="0" smtClean="0">
                <a:solidFill>
                  <a:srgbClr val="DB133C"/>
                </a:solidFill>
              </a:rPr>
              <a:t>-</a:t>
            </a:r>
            <a:r>
              <a:rPr lang="fr-FR" sz="1500" b="1" dirty="0" smtClean="0">
                <a:solidFill>
                  <a:srgbClr val="DB133C"/>
                </a:solidFill>
              </a:rPr>
              <a:t>Curie Actions</a:t>
            </a:r>
            <a:r>
              <a:rPr lang="pl-PL" sz="1500" b="1" dirty="0" smtClean="0">
                <a:solidFill>
                  <a:srgbClr val="DB133C"/>
                </a:solidFill>
              </a:rPr>
              <a:t> (2015-2017)</a:t>
            </a:r>
            <a:endParaRPr lang="pl-PL" sz="1500" b="1" dirty="0" smtClean="0">
              <a:solidFill>
                <a:srgbClr val="000000"/>
              </a:solidFill>
            </a:endParaRPr>
          </a:p>
          <a:p>
            <a:pPr marL="265113" indent="-265113">
              <a:spcAft>
                <a:spcPts val="1200"/>
              </a:spcAft>
            </a:pPr>
            <a:r>
              <a:rPr lang="pl-PL" sz="1500" b="1" dirty="0" smtClean="0">
                <a:solidFill>
                  <a:srgbClr val="000000"/>
                </a:solidFill>
              </a:rPr>
              <a:t>     Program na finansowanie badań naukowych prowadzonych przez </a:t>
            </a:r>
            <a:r>
              <a:rPr lang="pl-PL" sz="1500" b="1" dirty="0" smtClean="0">
                <a:solidFill>
                  <a:srgbClr val="DB133C"/>
                </a:solidFill>
              </a:rPr>
              <a:t>naukowców </a:t>
            </a:r>
            <a:br>
              <a:rPr lang="pl-PL" sz="1500" b="1" dirty="0" smtClean="0">
                <a:solidFill>
                  <a:srgbClr val="DB133C"/>
                </a:solidFill>
              </a:rPr>
            </a:br>
            <a:r>
              <a:rPr lang="pl-PL" sz="1500" b="1" dirty="0" smtClean="0">
                <a:solidFill>
                  <a:srgbClr val="DB133C"/>
                </a:solidFill>
              </a:rPr>
              <a:t>z zagranicy</a:t>
            </a:r>
            <a:r>
              <a:rPr lang="pl-PL" sz="1500" b="1" dirty="0">
                <a:solidFill>
                  <a:srgbClr val="000000"/>
                </a:solidFill>
              </a:rPr>
              <a:t> </a:t>
            </a:r>
            <a:r>
              <a:rPr lang="pl-PL" sz="1500" b="1" dirty="0" smtClean="0">
                <a:solidFill>
                  <a:srgbClr val="000000"/>
                </a:solidFill>
              </a:rPr>
              <a:t>w polskich jednostkach naukowych. NCN ogłosi </a:t>
            </a:r>
            <a:r>
              <a:rPr lang="pl-PL" sz="1500" b="1" dirty="0" smtClean="0">
                <a:solidFill>
                  <a:srgbClr val="DB133C"/>
                </a:solidFill>
              </a:rPr>
              <a:t>trzy konkursy</a:t>
            </a:r>
            <a:r>
              <a:rPr lang="pl-PL" sz="1500" b="1" dirty="0" smtClean="0">
                <a:solidFill>
                  <a:srgbClr val="000000"/>
                </a:solidFill>
              </a:rPr>
              <a:t>, w ramach których sfinansuje </a:t>
            </a:r>
            <a:r>
              <a:rPr lang="pl-PL" sz="1500" b="1" dirty="0" smtClean="0">
                <a:solidFill>
                  <a:srgbClr val="DB133C"/>
                </a:solidFill>
              </a:rPr>
              <a:t>90 projektów</a:t>
            </a:r>
            <a:r>
              <a:rPr lang="pl-PL" sz="1500" b="1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1500" b="1" dirty="0" err="1" smtClean="0">
                <a:solidFill>
                  <a:srgbClr val="DB133C"/>
                </a:solidFill>
              </a:rPr>
              <a:t>Quant</a:t>
            </a:r>
            <a:r>
              <a:rPr lang="pl-PL" sz="1500" b="1" dirty="0" smtClean="0">
                <a:solidFill>
                  <a:srgbClr val="DB133C"/>
                </a:solidFill>
              </a:rPr>
              <a:t>-ERA</a:t>
            </a:r>
          </a:p>
          <a:p>
            <a:r>
              <a:rPr lang="pl-PL" sz="1500" b="1" dirty="0">
                <a:solidFill>
                  <a:srgbClr val="000000"/>
                </a:solidFill>
              </a:rPr>
              <a:t>     Program typu ERANET </a:t>
            </a:r>
            <a:r>
              <a:rPr lang="pl-PL" sz="1500" b="1" dirty="0" err="1">
                <a:solidFill>
                  <a:srgbClr val="000000"/>
                </a:solidFill>
              </a:rPr>
              <a:t>Cofund</a:t>
            </a:r>
            <a:r>
              <a:rPr lang="pl-PL" sz="1500" b="1" dirty="0">
                <a:solidFill>
                  <a:srgbClr val="000000"/>
                </a:solidFill>
              </a:rPr>
              <a:t>, adresowany do międzynarodowych grup badaczy </a:t>
            </a:r>
          </a:p>
          <a:p>
            <a:r>
              <a:rPr lang="pl-PL" sz="1500" b="1" dirty="0" smtClean="0">
                <a:solidFill>
                  <a:srgbClr val="000000"/>
                </a:solidFill>
              </a:rPr>
              <a:t>     prowadzących badania naukowe w obszarze technologii kwantowych. Koordynowany </a:t>
            </a:r>
          </a:p>
          <a:p>
            <a:r>
              <a:rPr lang="pl-PL" sz="1500" b="1" dirty="0">
                <a:solidFill>
                  <a:srgbClr val="000000"/>
                </a:solidFill>
              </a:rPr>
              <a:t> </a:t>
            </a:r>
            <a:r>
              <a:rPr lang="pl-PL" sz="1500" b="1" dirty="0" smtClean="0">
                <a:solidFill>
                  <a:srgbClr val="000000"/>
                </a:solidFill>
              </a:rPr>
              <a:t>    przez NCN.</a:t>
            </a:r>
          </a:p>
          <a:p>
            <a:endParaRPr lang="pl-PL" b="1" dirty="0">
              <a:solidFill>
                <a:srgbClr val="5858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6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prstClr val="white"/>
                </a:solidFill>
              </a:rPr>
              <a:pPr/>
              <a:t>8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15616" y="548680"/>
            <a:ext cx="798542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pl-PL" sz="26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Podstawowe statystyki konkursów NCN w 2014 r.</a:t>
            </a:r>
            <a:endParaRPr lang="pl-PL" sz="2600" b="1" dirty="0">
              <a:solidFill>
                <a:srgbClr val="DB13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67544" y="1268760"/>
            <a:ext cx="7992888" cy="4996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12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DB133C"/>
                </a:solidFill>
              </a:rPr>
              <a:t>12</a:t>
            </a:r>
            <a:r>
              <a:rPr lang="pl-PL" b="1" dirty="0" smtClean="0">
                <a:solidFill>
                  <a:srgbClr val="000000"/>
                </a:solidFill>
              </a:rPr>
              <a:t> ogłoszonych konkursów</a:t>
            </a:r>
          </a:p>
          <a:p>
            <a:pPr marL="265113">
              <a:buClr>
                <a:srgbClr val="DB133C"/>
              </a:buClr>
            </a:pPr>
            <a:r>
              <a:rPr lang="pl-PL" b="1" dirty="0" smtClean="0">
                <a:solidFill>
                  <a:srgbClr val="DB133C"/>
                </a:solidFill>
              </a:rPr>
              <a:t>PRELUDIUM</a:t>
            </a:r>
            <a:r>
              <a:rPr lang="pl-PL" b="1" dirty="0" smtClean="0">
                <a:solidFill>
                  <a:srgbClr val="000000"/>
                </a:solidFill>
              </a:rPr>
              <a:t>, </a:t>
            </a:r>
            <a:r>
              <a:rPr lang="pl-PL" b="1" dirty="0" smtClean="0">
                <a:solidFill>
                  <a:srgbClr val="DB133C"/>
                </a:solidFill>
              </a:rPr>
              <a:t>SONATA</a:t>
            </a:r>
            <a:r>
              <a:rPr lang="pl-PL" b="1" dirty="0" smtClean="0">
                <a:solidFill>
                  <a:srgbClr val="000000"/>
                </a:solidFill>
              </a:rPr>
              <a:t>, </a:t>
            </a:r>
            <a:r>
              <a:rPr lang="pl-PL" b="1" dirty="0" smtClean="0">
                <a:solidFill>
                  <a:srgbClr val="DB133C"/>
                </a:solidFill>
              </a:rPr>
              <a:t>OPUS</a:t>
            </a:r>
            <a:r>
              <a:rPr lang="pl-PL" b="1" dirty="0" smtClean="0">
                <a:solidFill>
                  <a:srgbClr val="000000"/>
                </a:solidFill>
              </a:rPr>
              <a:t> (2 razy w roku)</a:t>
            </a:r>
          </a:p>
          <a:p>
            <a:pPr marL="265113">
              <a:buClr>
                <a:srgbClr val="DB133C"/>
              </a:buClr>
            </a:pPr>
            <a:r>
              <a:rPr lang="pl-PL" b="1" dirty="0" smtClean="0">
                <a:solidFill>
                  <a:srgbClr val="DB133C"/>
                </a:solidFill>
              </a:rPr>
              <a:t>SONATA BIS</a:t>
            </a:r>
            <a:r>
              <a:rPr lang="pl-PL" b="1" dirty="0" smtClean="0">
                <a:solidFill>
                  <a:srgbClr val="000000"/>
                </a:solidFill>
              </a:rPr>
              <a:t>, </a:t>
            </a:r>
            <a:r>
              <a:rPr lang="pl-PL" b="1" dirty="0" smtClean="0">
                <a:solidFill>
                  <a:srgbClr val="DB133C"/>
                </a:solidFill>
              </a:rPr>
              <a:t>HARMONIA</a:t>
            </a:r>
            <a:r>
              <a:rPr lang="pl-PL" b="1" dirty="0" smtClean="0">
                <a:solidFill>
                  <a:srgbClr val="000000"/>
                </a:solidFill>
              </a:rPr>
              <a:t>, </a:t>
            </a:r>
            <a:r>
              <a:rPr lang="pl-PL" b="1" dirty="0" smtClean="0">
                <a:solidFill>
                  <a:srgbClr val="DB133C"/>
                </a:solidFill>
              </a:rPr>
              <a:t>MAESTRO</a:t>
            </a:r>
            <a:r>
              <a:rPr lang="pl-PL" b="1" dirty="0" smtClean="0">
                <a:solidFill>
                  <a:srgbClr val="000000"/>
                </a:solidFill>
              </a:rPr>
              <a:t>, </a:t>
            </a:r>
            <a:r>
              <a:rPr lang="pl-PL" b="1" dirty="0" smtClean="0">
                <a:solidFill>
                  <a:srgbClr val="DB133C"/>
                </a:solidFill>
              </a:rPr>
              <a:t>SYMFONIA </a:t>
            </a:r>
            <a:r>
              <a:rPr lang="pl-PL" b="1" dirty="0" smtClean="0">
                <a:solidFill>
                  <a:srgbClr val="000000"/>
                </a:solidFill>
              </a:rPr>
              <a:t>(1 raz w roku)</a:t>
            </a:r>
          </a:p>
          <a:p>
            <a:pPr marL="265113">
              <a:buClr>
                <a:srgbClr val="DB133C"/>
              </a:buClr>
            </a:pPr>
            <a:r>
              <a:rPr lang="pl-PL" b="1" dirty="0" smtClean="0">
                <a:solidFill>
                  <a:srgbClr val="DB133C"/>
                </a:solidFill>
              </a:rPr>
              <a:t>FUGA</a:t>
            </a:r>
            <a:r>
              <a:rPr lang="pl-PL" b="1" dirty="0" smtClean="0">
                <a:solidFill>
                  <a:srgbClr val="000000"/>
                </a:solidFill>
              </a:rPr>
              <a:t>, </a:t>
            </a:r>
            <a:r>
              <a:rPr lang="pl-PL" b="1" dirty="0" smtClean="0">
                <a:solidFill>
                  <a:srgbClr val="DB133C"/>
                </a:solidFill>
              </a:rPr>
              <a:t>ETIUDA </a:t>
            </a:r>
            <a:r>
              <a:rPr lang="pl-PL" b="1" dirty="0">
                <a:solidFill>
                  <a:srgbClr val="000000"/>
                </a:solidFill>
              </a:rPr>
              <a:t>(1 raz w roku)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DB133C"/>
                </a:solidFill>
              </a:rPr>
              <a:t>12</a:t>
            </a:r>
            <a:r>
              <a:rPr lang="pl-PL" b="1" dirty="0" smtClean="0">
                <a:solidFill>
                  <a:srgbClr val="000000"/>
                </a:solidFill>
              </a:rPr>
              <a:t> rozstrzygniętych konkursów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DB133C"/>
                </a:solidFill>
              </a:rPr>
              <a:t>11 432 </a:t>
            </a:r>
            <a:r>
              <a:rPr lang="pl-PL" b="1" dirty="0" smtClean="0">
                <a:solidFill>
                  <a:srgbClr val="000000"/>
                </a:solidFill>
              </a:rPr>
              <a:t>złożonych wniosków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DB133C"/>
                </a:solidFill>
              </a:rPr>
              <a:t>1804</a:t>
            </a:r>
            <a:r>
              <a:rPr lang="pl-PL" b="1" dirty="0" smtClean="0">
                <a:solidFill>
                  <a:srgbClr val="000000"/>
                </a:solidFill>
              </a:rPr>
              <a:t> wnioski zakwalifikowane do finansowania</a:t>
            </a:r>
          </a:p>
          <a:p>
            <a:pPr marL="285750" indent="-285750" algn="just">
              <a:lnSpc>
                <a:spcPct val="114000"/>
              </a:lnSpc>
              <a:spcBef>
                <a:spcPts val="12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DB133C"/>
                </a:solidFill>
              </a:rPr>
              <a:t>760,3  mln zł </a:t>
            </a:r>
            <a:r>
              <a:rPr lang="pl-PL" b="1" dirty="0" smtClean="0">
                <a:solidFill>
                  <a:srgbClr val="000000"/>
                </a:solidFill>
              </a:rPr>
              <a:t> na finansowanie wniosków  w konkursach NCN</a:t>
            </a:r>
          </a:p>
          <a:p>
            <a:pPr marL="285750" indent="-285750" algn="just">
              <a:lnSpc>
                <a:spcPct val="114000"/>
              </a:lnSpc>
              <a:spcBef>
                <a:spcPts val="12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DB133C"/>
                </a:solidFill>
              </a:rPr>
              <a:t>16% </a:t>
            </a:r>
            <a:r>
              <a:rPr lang="pl-PL" b="1" dirty="0" smtClean="0">
                <a:solidFill>
                  <a:srgbClr val="000000"/>
                </a:solidFill>
              </a:rPr>
              <a:t>średni współczynnik sukcesu we wszystkich konkursach</a:t>
            </a:r>
          </a:p>
          <a:p>
            <a:pPr marL="285750" indent="-285750" algn="just">
              <a:lnSpc>
                <a:spcPct val="114000"/>
              </a:lnSpc>
              <a:spcBef>
                <a:spcPts val="12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DB133C"/>
                </a:solidFill>
              </a:rPr>
              <a:t>95</a:t>
            </a:r>
            <a:r>
              <a:rPr lang="pl-PL" b="1" dirty="0" smtClean="0">
                <a:solidFill>
                  <a:srgbClr val="000000"/>
                </a:solidFill>
              </a:rPr>
              <a:t> Zespołów Ekspertów, w tym </a:t>
            </a:r>
            <a:r>
              <a:rPr lang="pl-PL" b="1" dirty="0" smtClean="0">
                <a:solidFill>
                  <a:srgbClr val="DB133C"/>
                </a:solidFill>
              </a:rPr>
              <a:t>1308</a:t>
            </a:r>
            <a:r>
              <a:rPr lang="pl-PL" b="1" dirty="0" smtClean="0">
                <a:solidFill>
                  <a:srgbClr val="000000"/>
                </a:solidFill>
              </a:rPr>
              <a:t> ekspertów</a:t>
            </a:r>
          </a:p>
          <a:p>
            <a:pPr marL="285750" indent="-285750" algn="just">
              <a:lnSpc>
                <a:spcPct val="114000"/>
              </a:lnSpc>
              <a:spcBef>
                <a:spcPts val="12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DB133C"/>
                </a:solidFill>
              </a:rPr>
              <a:t>6482</a:t>
            </a:r>
            <a:r>
              <a:rPr lang="pl-PL" b="1" dirty="0" smtClean="0">
                <a:solidFill>
                  <a:srgbClr val="000000"/>
                </a:solidFill>
              </a:rPr>
              <a:t> ekspertów zewnętrznych, w tym </a:t>
            </a:r>
            <a:r>
              <a:rPr lang="pl-PL" b="1" dirty="0" smtClean="0">
                <a:solidFill>
                  <a:srgbClr val="DB133C"/>
                </a:solidFill>
              </a:rPr>
              <a:t>4035</a:t>
            </a:r>
            <a:r>
              <a:rPr lang="pl-PL" b="1" dirty="0" smtClean="0">
                <a:solidFill>
                  <a:srgbClr val="000000"/>
                </a:solidFill>
              </a:rPr>
              <a:t> ekspertów zagranicznych</a:t>
            </a:r>
          </a:p>
          <a:p>
            <a:pPr marL="285750" indent="-285750" algn="just">
              <a:lnSpc>
                <a:spcPct val="114000"/>
              </a:lnSpc>
              <a:spcBef>
                <a:spcPts val="1200"/>
              </a:spcBef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DB133C"/>
                </a:solidFill>
              </a:rPr>
              <a:t>9226</a:t>
            </a:r>
            <a:r>
              <a:rPr lang="pl-PL" b="1" dirty="0" smtClean="0">
                <a:solidFill>
                  <a:srgbClr val="000000"/>
                </a:solidFill>
              </a:rPr>
              <a:t> opinii ekspertów zewnętrznych</a:t>
            </a:r>
          </a:p>
        </p:txBody>
      </p:sp>
    </p:spTree>
    <p:extLst>
      <p:ext uri="{BB962C8B-B14F-4D97-AF65-F5344CB8AC3E}">
        <p14:creationId xmlns:p14="http://schemas.microsoft.com/office/powerpoint/2010/main" val="42627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prstClr val="white"/>
                </a:solidFill>
              </a:rPr>
              <a:pPr/>
              <a:t>9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15616" y="159961"/>
            <a:ext cx="798542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pl-PL" sz="26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Osoby rozpoczynające karierę naukową </a:t>
            </a:r>
            <a:br>
              <a:rPr lang="pl-PL" sz="26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pl-PL" sz="26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 konkursach Narodowego Centrum Nauki</a:t>
            </a:r>
            <a:endParaRPr lang="pl-PL" sz="2600" b="1" dirty="0">
              <a:solidFill>
                <a:srgbClr val="DB13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294680" y="1484783"/>
            <a:ext cx="8381008" cy="4563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buFont typeface="Wingdings" pitchFamily="2" charset="2"/>
              <a:buChar char="§"/>
              <a:defRPr/>
            </a:pPr>
            <a:r>
              <a:rPr lang="pl-PL" b="1" dirty="0" smtClean="0">
                <a:solidFill>
                  <a:srgbClr val="000000"/>
                </a:solidFill>
              </a:rPr>
              <a:t>Osoby rozpoczynające </a:t>
            </a:r>
            <a:r>
              <a:rPr lang="pl-PL" b="1" dirty="0">
                <a:solidFill>
                  <a:srgbClr val="000000"/>
                </a:solidFill>
              </a:rPr>
              <a:t>karierę naukową to</a:t>
            </a:r>
            <a:r>
              <a:rPr lang="pl-PL" b="1" dirty="0">
                <a:solidFill>
                  <a:srgbClr val="DB133C"/>
                </a:solidFill>
              </a:rPr>
              <a:t> </a:t>
            </a:r>
            <a:r>
              <a:rPr lang="pl-PL" b="1" dirty="0" smtClean="0">
                <a:solidFill>
                  <a:srgbClr val="DB133C"/>
                </a:solidFill>
              </a:rPr>
              <a:t>osoby nieposiadające </a:t>
            </a:r>
            <a:r>
              <a:rPr lang="pl-PL" b="1" dirty="0">
                <a:solidFill>
                  <a:srgbClr val="DB133C"/>
                </a:solidFill>
              </a:rPr>
              <a:t>stopnia naukowego doktora </a:t>
            </a:r>
            <a:r>
              <a:rPr lang="pl-PL" b="1" dirty="0">
                <a:solidFill>
                  <a:srgbClr val="000000"/>
                </a:solidFill>
              </a:rPr>
              <a:t>lub </a:t>
            </a:r>
            <a:r>
              <a:rPr lang="pl-PL" b="1" dirty="0" smtClean="0">
                <a:solidFill>
                  <a:srgbClr val="DB133C"/>
                </a:solidFill>
              </a:rPr>
              <a:t>osoby które uzyskały stopień naukowy doktora nie </a:t>
            </a:r>
            <a:r>
              <a:rPr lang="pl-PL" b="1" dirty="0">
                <a:solidFill>
                  <a:srgbClr val="DB133C"/>
                </a:solidFill>
              </a:rPr>
              <a:t>wcześniej niż </a:t>
            </a:r>
            <a:r>
              <a:rPr lang="pl-PL" b="1" dirty="0" smtClean="0">
                <a:solidFill>
                  <a:srgbClr val="DB133C"/>
                </a:solidFill>
              </a:rPr>
              <a:t>7 </a:t>
            </a:r>
            <a:r>
              <a:rPr lang="pl-PL" b="1" dirty="0">
                <a:solidFill>
                  <a:srgbClr val="DB133C"/>
                </a:solidFill>
              </a:rPr>
              <a:t>lat </a:t>
            </a:r>
            <a:r>
              <a:rPr lang="pl-PL" b="1" dirty="0" smtClean="0">
                <a:solidFill>
                  <a:srgbClr val="DB133C"/>
                </a:solidFill>
              </a:rPr>
              <a:t> (dawniej: 5 lat) </a:t>
            </a:r>
            <a:r>
              <a:rPr lang="pl-PL" b="1" dirty="0" smtClean="0">
                <a:solidFill>
                  <a:srgbClr val="000000"/>
                </a:solidFill>
              </a:rPr>
              <a:t>przed </a:t>
            </a:r>
            <a:r>
              <a:rPr lang="pl-PL" b="1" dirty="0">
                <a:solidFill>
                  <a:srgbClr val="000000"/>
                </a:solidFill>
              </a:rPr>
              <a:t>rokiem wystąpienia z </a:t>
            </a:r>
            <a:r>
              <a:rPr lang="pl-PL" b="1" dirty="0" smtClean="0">
                <a:solidFill>
                  <a:srgbClr val="000000"/>
                </a:solidFill>
              </a:rPr>
              <a:t>wnioskiem o </a:t>
            </a:r>
            <a:r>
              <a:rPr lang="pl-PL" b="1" dirty="0">
                <a:solidFill>
                  <a:srgbClr val="000000"/>
                </a:solidFill>
              </a:rPr>
              <a:t>przyznanie środków </a:t>
            </a:r>
            <a:r>
              <a:rPr lang="pl-PL" b="1" dirty="0" smtClean="0">
                <a:solidFill>
                  <a:srgbClr val="000000"/>
                </a:solidFill>
              </a:rPr>
              <a:t>w </a:t>
            </a:r>
            <a:r>
              <a:rPr lang="pl-PL" b="1" dirty="0">
                <a:solidFill>
                  <a:srgbClr val="000000"/>
                </a:solidFill>
              </a:rPr>
              <a:t>konkursie </a:t>
            </a:r>
            <a:r>
              <a:rPr lang="pl-PL" b="1" dirty="0" smtClean="0">
                <a:solidFill>
                  <a:srgbClr val="000000"/>
                </a:solidFill>
              </a:rPr>
              <a:t>NCN.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defRPr/>
            </a:pPr>
            <a:endParaRPr lang="pl-PL" b="1" dirty="0">
              <a:solidFill>
                <a:srgbClr val="000000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buFont typeface="Wingdings" pitchFamily="2" charset="2"/>
              <a:buChar char="§"/>
              <a:defRPr/>
            </a:pPr>
            <a:r>
              <a:rPr lang="pl-PL" b="1" kern="0" dirty="0" smtClean="0">
                <a:solidFill>
                  <a:srgbClr val="000000"/>
                </a:solidFill>
              </a:rPr>
              <a:t>Narodowe </a:t>
            </a:r>
            <a:r>
              <a:rPr lang="pl-PL" b="1" kern="0" dirty="0">
                <a:solidFill>
                  <a:srgbClr val="000000"/>
                </a:solidFill>
              </a:rPr>
              <a:t>Centrum Nauki </a:t>
            </a:r>
            <a:r>
              <a:rPr lang="pl-PL" b="1" kern="0" dirty="0">
                <a:solidFill>
                  <a:srgbClr val="DB133C"/>
                </a:solidFill>
              </a:rPr>
              <a:t>przeznacza nie mniej niż 20% środków</a:t>
            </a:r>
            <a:r>
              <a:rPr lang="pl-PL" b="1" kern="0" dirty="0">
                <a:solidFill>
                  <a:srgbClr val="000000"/>
                </a:solidFill>
              </a:rPr>
              <a:t> pozostających w jego dyspozycji na </a:t>
            </a:r>
            <a:r>
              <a:rPr lang="pl-PL" b="1" kern="0" dirty="0">
                <a:solidFill>
                  <a:srgbClr val="DB133C"/>
                </a:solidFill>
              </a:rPr>
              <a:t>wsparcie rozwoju osób rozpoczynających karierę </a:t>
            </a:r>
            <a:r>
              <a:rPr lang="pl-PL" b="1" kern="0" dirty="0" smtClean="0">
                <a:solidFill>
                  <a:srgbClr val="DB133C"/>
                </a:solidFill>
              </a:rPr>
              <a:t>naukową</a:t>
            </a:r>
            <a:r>
              <a:rPr lang="pl-PL" b="1" kern="0" dirty="0" smtClean="0"/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defRPr/>
            </a:pPr>
            <a:endParaRPr lang="pl-PL" b="1" kern="0" dirty="0" smtClean="0">
              <a:solidFill>
                <a:srgbClr val="DB133C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buFont typeface="Wingdings" pitchFamily="2" charset="2"/>
              <a:buChar char="§"/>
              <a:defRPr/>
            </a:pPr>
            <a:r>
              <a:rPr lang="pl-PL" b="1" dirty="0" smtClean="0">
                <a:solidFill>
                  <a:srgbClr val="000000"/>
                </a:solidFill>
              </a:rPr>
              <a:t>W </a:t>
            </a:r>
            <a:r>
              <a:rPr lang="pl-PL" b="1" dirty="0">
                <a:solidFill>
                  <a:srgbClr val="000000"/>
                </a:solidFill>
              </a:rPr>
              <a:t>2014 r. w konkursach </a:t>
            </a:r>
            <a:r>
              <a:rPr lang="pl-PL" b="1" dirty="0">
                <a:solidFill>
                  <a:srgbClr val="DB133C"/>
                </a:solidFill>
              </a:rPr>
              <a:t>PRELUDIUM</a:t>
            </a:r>
            <a:r>
              <a:rPr lang="pl-PL" b="1" dirty="0">
                <a:solidFill>
                  <a:srgbClr val="000000"/>
                </a:solidFill>
              </a:rPr>
              <a:t>, </a:t>
            </a:r>
            <a:r>
              <a:rPr lang="pl-PL" b="1" dirty="0">
                <a:solidFill>
                  <a:srgbClr val="DB133C"/>
                </a:solidFill>
              </a:rPr>
              <a:t>SONATA</a:t>
            </a:r>
            <a:r>
              <a:rPr lang="pl-PL" b="1" dirty="0">
                <a:solidFill>
                  <a:srgbClr val="000000"/>
                </a:solidFill>
              </a:rPr>
              <a:t>, </a:t>
            </a:r>
            <a:r>
              <a:rPr lang="pl-PL" b="1" dirty="0">
                <a:solidFill>
                  <a:srgbClr val="DB133C"/>
                </a:solidFill>
              </a:rPr>
              <a:t>FUGA</a:t>
            </a:r>
            <a:r>
              <a:rPr lang="pl-PL" b="1" dirty="0">
                <a:solidFill>
                  <a:srgbClr val="000000"/>
                </a:solidFill>
              </a:rPr>
              <a:t> oraz </a:t>
            </a:r>
            <a:r>
              <a:rPr lang="pl-PL" b="1" dirty="0">
                <a:solidFill>
                  <a:srgbClr val="DB133C"/>
                </a:solidFill>
              </a:rPr>
              <a:t>ETIUDA</a:t>
            </a:r>
            <a:r>
              <a:rPr lang="pl-PL" b="1" dirty="0">
                <a:solidFill>
                  <a:srgbClr val="000000"/>
                </a:solidFill>
              </a:rPr>
              <a:t> finansowanie otrzymało </a:t>
            </a:r>
            <a:r>
              <a:rPr lang="pl-PL" b="1" dirty="0">
                <a:solidFill>
                  <a:srgbClr val="DB133C"/>
                </a:solidFill>
              </a:rPr>
              <a:t>933 </a:t>
            </a:r>
            <a:r>
              <a:rPr lang="pl-PL" b="1" dirty="0">
                <a:solidFill>
                  <a:srgbClr val="000000"/>
                </a:solidFill>
              </a:rPr>
              <a:t>wniosków na łączną sumę </a:t>
            </a:r>
            <a:r>
              <a:rPr lang="pl-PL" b="1" dirty="0">
                <a:solidFill>
                  <a:srgbClr val="DB133C"/>
                </a:solidFill>
              </a:rPr>
              <a:t>ponad 181 mln zł, </a:t>
            </a:r>
            <a:r>
              <a:rPr lang="pl-PL" b="1" dirty="0">
                <a:solidFill>
                  <a:srgbClr val="000000"/>
                </a:solidFill>
              </a:rPr>
              <a:t>czyli</a:t>
            </a:r>
            <a:r>
              <a:rPr lang="pl-PL" b="1" dirty="0">
                <a:solidFill>
                  <a:srgbClr val="DB133C"/>
                </a:solidFill>
              </a:rPr>
              <a:t> 24% </a:t>
            </a:r>
            <a:r>
              <a:rPr lang="pl-PL" b="1" dirty="0">
                <a:solidFill>
                  <a:srgbClr val="000000"/>
                </a:solidFill>
              </a:rPr>
              <a:t>wysokości finansowania w 2014 r. (20,1 % w 2013 r</a:t>
            </a:r>
            <a:r>
              <a:rPr lang="pl-PL" b="1" dirty="0" smtClean="0">
                <a:solidFill>
                  <a:srgbClr val="000000"/>
                </a:solidFill>
              </a:rPr>
              <a:t>.).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l-PL" b="1" dirty="0">
              <a:solidFill>
                <a:srgbClr val="000000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b="1" dirty="0" smtClean="0">
                <a:solidFill>
                  <a:srgbClr val="DB133C"/>
                </a:solidFill>
              </a:rPr>
              <a:t>51%</a:t>
            </a:r>
            <a:r>
              <a:rPr lang="pl-PL" b="1" dirty="0" smtClean="0">
                <a:solidFill>
                  <a:srgbClr val="000000"/>
                </a:solidFill>
              </a:rPr>
              <a:t> </a:t>
            </a:r>
            <a:r>
              <a:rPr lang="pl-PL" b="1" dirty="0">
                <a:solidFill>
                  <a:srgbClr val="000000"/>
                </a:solidFill>
              </a:rPr>
              <a:t>osób wśród laureatów konkursów NCN 2014, to </a:t>
            </a:r>
            <a:r>
              <a:rPr lang="pl-PL" b="1" dirty="0">
                <a:solidFill>
                  <a:srgbClr val="DB133C"/>
                </a:solidFill>
              </a:rPr>
              <a:t>osoby do </a:t>
            </a:r>
            <a:r>
              <a:rPr lang="pl-PL" b="1" dirty="0" smtClean="0">
                <a:solidFill>
                  <a:srgbClr val="DB133C"/>
                </a:solidFill>
              </a:rPr>
              <a:t>35. </a:t>
            </a:r>
            <a:r>
              <a:rPr lang="pl-PL" b="1" dirty="0">
                <a:solidFill>
                  <a:srgbClr val="DB133C"/>
                </a:solidFill>
              </a:rPr>
              <a:t>roku  </a:t>
            </a:r>
            <a:r>
              <a:rPr lang="pl-PL" b="1" dirty="0" smtClean="0">
                <a:solidFill>
                  <a:srgbClr val="DB133C"/>
                </a:solidFill>
              </a:rPr>
              <a:t>życia</a:t>
            </a:r>
            <a:r>
              <a:rPr lang="pl-PL" b="1" dirty="0" smtClean="0"/>
              <a:t>.</a:t>
            </a:r>
            <a:endParaRPr lang="pl-PL" b="1" dirty="0"/>
          </a:p>
          <a:p>
            <a:pPr marL="285750" indent="-285750" algn="just">
              <a:lnSpc>
                <a:spcPct val="114000"/>
              </a:lnSpc>
              <a:buClr>
                <a:srgbClr val="DB133C"/>
              </a:buClr>
              <a:buFont typeface="Wingdings" pitchFamily="2" charset="2"/>
              <a:buChar char="§"/>
              <a:defRPr/>
            </a:pPr>
            <a:endParaRPr lang="pl-PL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1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_prezentacji">
  <a:themeElements>
    <a:clrScheme name="NCN">
      <a:dk1>
        <a:srgbClr val="58585A"/>
      </a:dk1>
      <a:lt1>
        <a:srgbClr val="FFFFFF"/>
      </a:lt1>
      <a:dk2>
        <a:srgbClr val="58585A"/>
      </a:dk2>
      <a:lt2>
        <a:srgbClr val="FFFFFF"/>
      </a:lt2>
      <a:accent1>
        <a:srgbClr val="DB133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B133C"/>
      </a:hlink>
      <a:folHlink>
        <a:srgbClr val="DB133C"/>
      </a:folHlink>
    </a:clrScheme>
    <a:fontScheme name="Arial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5121</TotalTime>
  <Words>966</Words>
  <Application>Microsoft Office PowerPoint</Application>
  <PresentationFormat>Pokaz na ekranie (4:3)</PresentationFormat>
  <Paragraphs>249</Paragraphs>
  <Slides>19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szablon_prezentacji</vt:lpstr>
      <vt:lpstr>Motyw pakietu Office</vt:lpstr>
      <vt:lpstr>Prezentacja programu PowerPoint</vt:lpstr>
      <vt:lpstr>Narodowe Centrum Nauki </vt:lpstr>
      <vt:lpstr>Struktura wydatków części „Nauka”  w budżecie państwa na 2015 r.</vt:lpstr>
      <vt:lpstr> Zadania Narodowego Centrum Nauki</vt:lpstr>
      <vt:lpstr>Konkursy Narodowego Centrum Nauki</vt:lpstr>
      <vt:lpstr>Środki przeznaczone dla NCN</vt:lpstr>
      <vt:lpstr>Prezentacja programu PowerPoint</vt:lpstr>
      <vt:lpstr>Prezentacja programu PowerPoint</vt:lpstr>
      <vt:lpstr>Prezentacja programu PowerPoint</vt:lpstr>
      <vt:lpstr>Konkursy NCN rozstrzygnięte w 2014 r.</vt:lpstr>
      <vt:lpstr>Konkursy NCN rozstrzygnięte w 2014 r. Liderzy w konkursach NCN wg liczby przyznanych grantów</vt:lpstr>
      <vt:lpstr>Wnioskodawcy NCN w latach 2013-2014</vt:lpstr>
      <vt:lpstr>Prezentacja programu PowerPoint</vt:lpstr>
      <vt:lpstr>Prezentacja programu PowerPoint</vt:lpstr>
      <vt:lpstr>Prezentacja programu PowerPoint</vt:lpstr>
      <vt:lpstr>Podsumowanie 17. edycji konkursów (OPUS, SONATA, PRELUDIUM)</vt:lpstr>
      <vt:lpstr>Ostatnie zmiany</vt:lpstr>
      <vt:lpstr>Najbliższe cele</vt:lpstr>
      <vt:lpstr>Prezentacja programu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Gilewski</dc:creator>
  <cp:lastModifiedBy>Dorota Ramotowska</cp:lastModifiedBy>
  <cp:revision>372</cp:revision>
  <cp:lastPrinted>2015-04-14T09:17:28Z</cp:lastPrinted>
  <dcterms:created xsi:type="dcterms:W3CDTF">2012-11-09T12:45:04Z</dcterms:created>
  <dcterms:modified xsi:type="dcterms:W3CDTF">2015-11-24T12:38:15Z</dcterms:modified>
</cp:coreProperties>
</file>